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9" r:id="rId2"/>
    <p:sldId id="257" r:id="rId3"/>
    <p:sldId id="258" r:id="rId4"/>
    <p:sldId id="282" r:id="rId5"/>
    <p:sldId id="261" r:id="rId6"/>
    <p:sldId id="264" r:id="rId7"/>
    <p:sldId id="265" r:id="rId8"/>
    <p:sldId id="266" r:id="rId9"/>
    <p:sldId id="267" r:id="rId10"/>
    <p:sldId id="268" r:id="rId11"/>
    <p:sldId id="269" r:id="rId12"/>
    <p:sldId id="270" r:id="rId13"/>
    <p:sldId id="271" r:id="rId14"/>
    <p:sldId id="27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8041E3-5AEC-A441-5BA4-F12F673D8152}" v="427" dt="2022-09-17T14:35:30.297"/>
    <p1510:client id="{3461153B-B0DA-4123-A094-30549C839132}" v="383" dt="2022-09-11T06:13:00.550"/>
    <p1510:client id="{35DD7952-04C2-2D49-D230-D325F8EBA046}" v="67" dt="2022-08-20T15:35:50.633"/>
    <p1510:client id="{8AF07DB0-E0D4-EF5D-E6FD-8DEEBFF5231C}" v="385" dt="2022-09-04T07:39:43.930"/>
    <p1510:client id="{B3421A9C-0646-4108-A4E4-C8D80A45A298}" v="530" dt="2022-08-20T15:25:14.538"/>
    <p1510:client id="{EF0D8A7D-73D3-B841-D6E6-4989584C2FB3}" v="347" dt="2022-10-01T14:57:38.3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43"/>
    <p:restoredTop sz="95833"/>
  </p:normalViewPr>
  <p:slideViewPr>
    <p:cSldViewPr snapToGrid="0">
      <p:cViewPr varScale="1">
        <p:scale>
          <a:sx n="112" d="100"/>
          <a:sy n="112" d="100"/>
        </p:scale>
        <p:origin x="62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542FEF8-5BE9-544B-9D06-BEC15B97F6BC}" type="datetimeFigureOut">
              <a:rPr lang="en-US" smtClean="0"/>
              <a:t>10/1/2022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AE128FA-9E47-5442-BA8E-A24C457D5A3A}" type="slidenum">
              <a:rPr lang="en-US" smtClean="0"/>
              <a:t>‹#›</a:t>
            </a:fld>
            <a:endParaRPr lang="en-US"/>
          </a:p>
        </p:txBody>
      </p:sp>
    </p:spTree>
    <p:extLst>
      <p:ext uri="{BB962C8B-B14F-4D97-AF65-F5344CB8AC3E}">
        <p14:creationId xmlns:p14="http://schemas.microsoft.com/office/powerpoint/2010/main" val="1289840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542FEF8-5BE9-544B-9D06-BEC15B97F6BC}" type="datetimeFigureOut">
              <a:rPr lang="en-US" smtClean="0"/>
              <a:t>10/1/2022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AE128FA-9E47-5442-BA8E-A24C457D5A3A}" type="slidenum">
              <a:rPr lang="en-US" smtClean="0"/>
              <a:t>‹#›</a:t>
            </a:fld>
            <a:endParaRPr lang="en-US"/>
          </a:p>
        </p:txBody>
      </p:sp>
    </p:spTree>
    <p:extLst>
      <p:ext uri="{BB962C8B-B14F-4D97-AF65-F5344CB8AC3E}">
        <p14:creationId xmlns:p14="http://schemas.microsoft.com/office/powerpoint/2010/main" val="3969699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542FEF8-5BE9-544B-9D06-BEC15B97F6BC}" type="datetimeFigureOut">
              <a:rPr lang="en-US" smtClean="0"/>
              <a:t>10/1/2022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AE128FA-9E47-5442-BA8E-A24C457D5A3A}" type="slidenum">
              <a:rPr lang="en-US" smtClean="0"/>
              <a:t>‹#›</a:t>
            </a:fld>
            <a:endParaRPr lang="en-US"/>
          </a:p>
        </p:txBody>
      </p:sp>
    </p:spTree>
    <p:extLst>
      <p:ext uri="{BB962C8B-B14F-4D97-AF65-F5344CB8AC3E}">
        <p14:creationId xmlns:p14="http://schemas.microsoft.com/office/powerpoint/2010/main" val="414506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542FEF8-5BE9-544B-9D06-BEC15B97F6BC}" type="datetimeFigureOut">
              <a:rPr lang="en-US" smtClean="0"/>
              <a:t>10/1/2022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AE128FA-9E47-5442-BA8E-A24C457D5A3A}" type="slidenum">
              <a:rPr lang="en-US" smtClean="0"/>
              <a:t>‹#›</a:t>
            </a:fld>
            <a:endParaRPr lang="en-US"/>
          </a:p>
        </p:txBody>
      </p:sp>
      <p:pic>
        <p:nvPicPr>
          <p:cNvPr id="8" name="Picture 7" descr="A picture containing background pattern&#10;&#10;Description automatically generated">
            <a:extLst>
              <a:ext uri="{FF2B5EF4-FFF2-40B4-BE49-F238E27FC236}">
                <a16:creationId xmlns:a16="http://schemas.microsoft.com/office/drawing/2014/main" id="{AD95FE07-B2CA-A475-12EB-C0BD086C8DBE}"/>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35771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542FEF8-5BE9-544B-9D06-BEC15B97F6BC}" type="datetimeFigureOut">
              <a:rPr lang="en-US" smtClean="0"/>
              <a:t>10/1/2022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AE128FA-9E47-5442-BA8E-A24C457D5A3A}" type="slidenum">
              <a:rPr lang="en-US" smtClean="0"/>
              <a:t>‹#›</a:t>
            </a:fld>
            <a:endParaRPr lang="en-US"/>
          </a:p>
        </p:txBody>
      </p:sp>
    </p:spTree>
    <p:extLst>
      <p:ext uri="{BB962C8B-B14F-4D97-AF65-F5344CB8AC3E}">
        <p14:creationId xmlns:p14="http://schemas.microsoft.com/office/powerpoint/2010/main" val="2400541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9542FEF8-5BE9-544B-9D06-BEC15B97F6BC}" type="datetimeFigureOut">
              <a:rPr lang="en-US" smtClean="0"/>
              <a:t>10/1/2022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AE128FA-9E47-5442-BA8E-A24C457D5A3A}" type="slidenum">
              <a:rPr lang="en-US" smtClean="0"/>
              <a:t>‹#›</a:t>
            </a:fld>
            <a:endParaRPr lang="en-US"/>
          </a:p>
        </p:txBody>
      </p:sp>
    </p:spTree>
    <p:extLst>
      <p:ext uri="{BB962C8B-B14F-4D97-AF65-F5344CB8AC3E}">
        <p14:creationId xmlns:p14="http://schemas.microsoft.com/office/powerpoint/2010/main" val="2164423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9542FEF8-5BE9-544B-9D06-BEC15B97F6BC}" type="datetimeFigureOut">
              <a:rPr lang="en-US" smtClean="0"/>
              <a:t>10/1/2022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AE128FA-9E47-5442-BA8E-A24C457D5A3A}" type="slidenum">
              <a:rPr lang="en-US" smtClean="0"/>
              <a:t>‹#›</a:t>
            </a:fld>
            <a:endParaRPr lang="en-US"/>
          </a:p>
        </p:txBody>
      </p:sp>
    </p:spTree>
    <p:extLst>
      <p:ext uri="{BB962C8B-B14F-4D97-AF65-F5344CB8AC3E}">
        <p14:creationId xmlns:p14="http://schemas.microsoft.com/office/powerpoint/2010/main" val="3683230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9542FEF8-5BE9-544B-9D06-BEC15B97F6BC}" type="datetimeFigureOut">
              <a:rPr lang="en-US" smtClean="0"/>
              <a:t>10/1/2022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9AE128FA-9E47-5442-BA8E-A24C457D5A3A}" type="slidenum">
              <a:rPr lang="en-US" smtClean="0"/>
              <a:t>‹#›</a:t>
            </a:fld>
            <a:endParaRPr lang="en-US"/>
          </a:p>
        </p:txBody>
      </p:sp>
    </p:spTree>
    <p:extLst>
      <p:ext uri="{BB962C8B-B14F-4D97-AF65-F5344CB8AC3E}">
        <p14:creationId xmlns:p14="http://schemas.microsoft.com/office/powerpoint/2010/main" val="2128968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9542FEF8-5BE9-544B-9D06-BEC15B97F6BC}" type="datetimeFigureOut">
              <a:rPr lang="en-US" smtClean="0"/>
              <a:t>10/1/2022</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9AE128FA-9E47-5442-BA8E-A24C457D5A3A}" type="slidenum">
              <a:rPr lang="en-US" smtClean="0"/>
              <a:t>‹#›</a:t>
            </a:fld>
            <a:endParaRPr lang="en-US"/>
          </a:p>
        </p:txBody>
      </p:sp>
    </p:spTree>
    <p:extLst>
      <p:ext uri="{BB962C8B-B14F-4D97-AF65-F5344CB8AC3E}">
        <p14:creationId xmlns:p14="http://schemas.microsoft.com/office/powerpoint/2010/main" val="3134619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9542FEF8-5BE9-544B-9D06-BEC15B97F6BC}" type="datetimeFigureOut">
              <a:rPr lang="en-US" smtClean="0"/>
              <a:t>10/1/2022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AE128FA-9E47-5442-BA8E-A24C457D5A3A}" type="slidenum">
              <a:rPr lang="en-US" smtClean="0"/>
              <a:t>‹#›</a:t>
            </a:fld>
            <a:endParaRPr lang="en-US"/>
          </a:p>
        </p:txBody>
      </p:sp>
    </p:spTree>
    <p:extLst>
      <p:ext uri="{BB962C8B-B14F-4D97-AF65-F5344CB8AC3E}">
        <p14:creationId xmlns:p14="http://schemas.microsoft.com/office/powerpoint/2010/main" val="3761502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9542FEF8-5BE9-544B-9D06-BEC15B97F6BC}" type="datetimeFigureOut">
              <a:rPr lang="en-US" smtClean="0"/>
              <a:t>10/1/2022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AE128FA-9E47-5442-BA8E-A24C457D5A3A}" type="slidenum">
              <a:rPr lang="en-US" smtClean="0"/>
              <a:t>‹#›</a:t>
            </a:fld>
            <a:endParaRPr lang="en-US"/>
          </a:p>
        </p:txBody>
      </p:sp>
    </p:spTree>
    <p:extLst>
      <p:ext uri="{BB962C8B-B14F-4D97-AF65-F5344CB8AC3E}">
        <p14:creationId xmlns:p14="http://schemas.microsoft.com/office/powerpoint/2010/main" val="945433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extLst>
              <a:ext uri="{BEBA8EAE-BF5A-486C-A8C5-ECC9F3942E4B}">
                <a14:imgProps xmlns:a14="http://schemas.microsoft.com/office/drawing/2010/main">
                  <a14:imgLayer r:embed="rId14">
                    <a14:imgEffect>
                      <a14:sharpenSoften amount="50000"/>
                    </a14:imgEffect>
                    <a14:imgEffect>
                      <a14:saturation sat="300000"/>
                    </a14:imgEffect>
                    <a14:imgEffect>
                      <a14:brightnessContrast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1243" y="365126"/>
            <a:ext cx="842151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61244" y="1825625"/>
            <a:ext cx="842151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47109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effectLst>
            <a:outerShdw blurRad="50800" dist="38100" dir="2700000" algn="tl" rotWithShape="0">
              <a:schemeClr val="tx1">
                <a:alpha val="40000"/>
              </a:scheme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effectLst>
            <a:outerShdw blurRad="50800" dist="38100" dir="2700000" algn="tl" rotWithShape="0">
              <a:schemeClr val="tx1">
                <a:alpha val="40000"/>
              </a:scheme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outerShdw blurRad="50800" dist="38100" dir="2700000" algn="tl" rotWithShape="0">
              <a:schemeClr val="tx1">
                <a:alpha val="40000"/>
              </a:scheme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effectLst>
            <a:outerShdw blurRad="50800" dist="38100" dir="2700000" algn="tl" rotWithShape="0">
              <a:schemeClr val="tx1">
                <a:alpha val="40000"/>
              </a:scheme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effectLst>
            <a:outerShdw blurRad="50800" dist="38100" dir="2700000" algn="tl" rotWithShape="0">
              <a:schemeClr val="tx1">
                <a:alpha val="40000"/>
              </a:scheme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6406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CECCD0-0D81-61C6-8996-E4490E116EB7}"/>
              </a:ext>
            </a:extLst>
          </p:cNvPr>
          <p:cNvSpPr>
            <a:spLocks noGrp="1"/>
          </p:cNvSpPr>
          <p:nvPr>
            <p:ph idx="1"/>
          </p:nvPr>
        </p:nvSpPr>
        <p:spPr>
          <a:xfrm>
            <a:off x="265239" y="454477"/>
            <a:ext cx="8774025" cy="6064299"/>
          </a:xfrm>
        </p:spPr>
        <p:txBody>
          <a:bodyPr vert="horz" lIns="91440" tIns="45720" rIns="91440" bIns="45720" rtlCol="0" anchor="t">
            <a:normAutofit/>
          </a:bodyPr>
          <a:lstStyle/>
          <a:p>
            <a:r>
              <a:rPr lang="en-US" sz="3200" baseline="30000" dirty="0">
                <a:effectLst>
                  <a:outerShdw blurRad="50800" dist="38100" dir="2700000" algn="tl" rotWithShape="0">
                    <a:prstClr val="black">
                      <a:alpha val="40000"/>
                    </a:prstClr>
                  </a:outerShdw>
                </a:effectLst>
                <a:latin typeface="Arial Rounded MT Bold"/>
                <a:ea typeface="+mn-lt"/>
                <a:cs typeface="+mn-lt"/>
              </a:rPr>
              <a:t>Do I have to earn forgiveness from God?  Can I lose it?</a:t>
            </a:r>
          </a:p>
          <a:p>
            <a:r>
              <a:rPr lang="en-US" sz="3200" baseline="30000" dirty="0">
                <a:effectLst>
                  <a:outerShdw blurRad="50800" dist="38100" dir="2700000" algn="tl" rotWithShape="0">
                    <a:prstClr val="black">
                      <a:alpha val="40000"/>
                    </a:prstClr>
                  </a:outerShdw>
                </a:effectLst>
                <a:latin typeface="Arial Rounded MT Bold"/>
                <a:ea typeface="+mn-lt"/>
                <a:cs typeface="+mn-lt"/>
              </a:rPr>
              <a:t>Put it in relational context; not that we lose relationship with God, but we damage it when we are unforgiving.</a:t>
            </a:r>
          </a:p>
          <a:p>
            <a:r>
              <a:rPr lang="en-US" sz="3200" baseline="30000" dirty="0">
                <a:effectLst>
                  <a:outerShdw blurRad="50800" dist="38100" dir="2700000" algn="tl" rotWithShape="0">
                    <a:prstClr val="black">
                      <a:alpha val="40000"/>
                    </a:prstClr>
                  </a:outerShdw>
                </a:effectLst>
                <a:latin typeface="Arial Rounded MT Bold"/>
                <a:ea typeface="+mn-lt"/>
                <a:cs typeface="+mn-lt"/>
              </a:rPr>
              <a:t>If you hold people’s sins against them, you show that you do not understand how awful your sins are and what God did to forgive you.</a:t>
            </a:r>
          </a:p>
          <a:p>
            <a:r>
              <a:rPr lang="en-US" sz="3200" baseline="30000" dirty="0">
                <a:effectLst>
                  <a:outerShdw blurRad="50800" dist="38100" dir="2700000" algn="tl" rotWithShape="0">
                    <a:prstClr val="black">
                      <a:alpha val="40000"/>
                    </a:prstClr>
                  </a:outerShdw>
                </a:effectLst>
                <a:latin typeface="Arial Rounded MT Bold"/>
                <a:ea typeface="+mn-lt"/>
                <a:cs typeface="+mn-lt"/>
              </a:rPr>
              <a:t>Our loves are disordered, and our prayers are consumed by the things we love.</a:t>
            </a:r>
          </a:p>
          <a:p>
            <a:r>
              <a:rPr lang="en-US" sz="3200" baseline="30000" dirty="0">
                <a:effectLst>
                  <a:outerShdw blurRad="50800" dist="38100" dir="2700000" algn="tl" rotWithShape="0">
                    <a:prstClr val="black">
                      <a:alpha val="40000"/>
                    </a:prstClr>
                  </a:outerShdw>
                </a:effectLst>
                <a:latin typeface="Arial Rounded MT Bold"/>
                <a:ea typeface="+mn-lt"/>
                <a:cs typeface="+mn-lt"/>
              </a:rPr>
              <a:t>Is it possible that our prayers aren’t part of the solution but somehow compound the problem? (</a:t>
            </a:r>
            <a:r>
              <a:rPr lang="en-US" sz="3200" baseline="30000" dirty="0" err="1">
                <a:effectLst>
                  <a:outerShdw blurRad="50800" dist="38100" dir="2700000" algn="tl" rotWithShape="0">
                    <a:prstClr val="black">
                      <a:alpha val="40000"/>
                    </a:prstClr>
                  </a:outerShdw>
                </a:effectLst>
                <a:latin typeface="Arial Rounded MT Bold"/>
                <a:ea typeface="+mn-lt"/>
                <a:cs typeface="+mn-lt"/>
              </a:rPr>
              <a:t>Js</a:t>
            </a:r>
            <a:r>
              <a:rPr lang="en-US" sz="3200" baseline="30000" dirty="0">
                <a:effectLst>
                  <a:outerShdw blurRad="50800" dist="38100" dir="2700000" algn="tl" rotWithShape="0">
                    <a:prstClr val="black">
                      <a:alpha val="40000"/>
                    </a:prstClr>
                  </a:outerShdw>
                </a:effectLst>
                <a:latin typeface="Arial Rounded MT Bold"/>
                <a:ea typeface="+mn-lt"/>
                <a:cs typeface="+mn-lt"/>
              </a:rPr>
              <a:t>. 4:2-3)</a:t>
            </a:r>
            <a:endParaRPr lang="en-US" sz="3200" baseline="30000">
              <a:effectLst>
                <a:outerShdw blurRad="50800" dist="38100" dir="2700000" algn="tl" rotWithShape="0">
                  <a:prstClr val="black">
                    <a:alpha val="40000"/>
                  </a:prstClr>
                </a:outerShdw>
              </a:effectLst>
              <a:latin typeface="Arial Rounded MT Bold"/>
              <a:cs typeface="Arial"/>
            </a:endParaRPr>
          </a:p>
        </p:txBody>
      </p:sp>
    </p:spTree>
    <p:extLst>
      <p:ext uri="{BB962C8B-B14F-4D97-AF65-F5344CB8AC3E}">
        <p14:creationId xmlns:p14="http://schemas.microsoft.com/office/powerpoint/2010/main" val="529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04C8D43-1ECB-B2C6-CAC3-83B001CD47D7}"/>
              </a:ext>
            </a:extLst>
          </p:cNvPr>
          <p:cNvSpPr>
            <a:spLocks noGrp="1"/>
          </p:cNvSpPr>
          <p:nvPr>
            <p:ph idx="1"/>
          </p:nvPr>
        </p:nvSpPr>
        <p:spPr>
          <a:xfrm>
            <a:off x="206552" y="272024"/>
            <a:ext cx="8421512" cy="5621338"/>
          </a:xfrm>
        </p:spPr>
        <p:txBody>
          <a:bodyPr vert="horz" lIns="91440" tIns="45720" rIns="91440" bIns="45720" rtlCol="0" anchor="t">
            <a:normAutofit/>
          </a:bodyPr>
          <a:lstStyle/>
          <a:p>
            <a:r>
              <a:rPr lang="en-US" dirty="0">
                <a:effectLst>
                  <a:outerShdw blurRad="50800" dist="38100" dir="2700000" algn="tl" rotWithShape="0">
                    <a:prstClr val="black">
                      <a:alpha val="40000"/>
                    </a:prstClr>
                  </a:outerShdw>
                </a:effectLst>
                <a:latin typeface="Arial Rounded MT Bold"/>
                <a:ea typeface="+mn-lt"/>
                <a:cs typeface="+mn-lt"/>
              </a:rPr>
              <a:t>2 models that reveal how/why we pray:</a:t>
            </a:r>
          </a:p>
          <a:p>
            <a:r>
              <a:rPr lang="en-US" dirty="0">
                <a:effectLst>
                  <a:outerShdw blurRad="50800" dist="38100" dir="2700000" algn="tl" rotWithShape="0">
                    <a:prstClr val="black">
                      <a:alpha val="40000"/>
                    </a:prstClr>
                  </a:outerShdw>
                </a:effectLst>
                <a:latin typeface="Arial Rounded MT Bold"/>
                <a:ea typeface="+mn-lt"/>
                <a:cs typeface="+mn-lt"/>
              </a:rPr>
              <a:t>Are we a renter in God’s house or a family member?</a:t>
            </a:r>
          </a:p>
          <a:p>
            <a:r>
              <a:rPr lang="en-US" dirty="0">
                <a:effectLst>
                  <a:outerShdw blurRad="50800" dist="38100" dir="2700000" algn="tl" rotWithShape="0">
                    <a:prstClr val="black">
                      <a:alpha val="40000"/>
                    </a:prstClr>
                  </a:outerShdw>
                </a:effectLst>
                <a:latin typeface="Arial Rounded MT Bold"/>
                <a:ea typeface="+mn-lt"/>
                <a:cs typeface="+mn-lt"/>
              </a:rPr>
              <a:t>Is</a:t>
            </a:r>
            <a:r>
              <a:rPr lang="en-US" sz="2800" dirty="0">
                <a:effectLst>
                  <a:outerShdw blurRad="50800" dist="38100" dir="2700000" algn="tl" rotWithShape="0">
                    <a:prstClr val="black">
                      <a:alpha val="40000"/>
                    </a:prstClr>
                  </a:outerShdw>
                </a:effectLst>
                <a:latin typeface="Arial Rounded MT Bold"/>
                <a:ea typeface="+mn-lt"/>
                <a:cs typeface="+mn-lt"/>
              </a:rPr>
              <a:t> </a:t>
            </a:r>
            <a:r>
              <a:rPr lang="en-US" dirty="0">
                <a:effectLst>
                  <a:outerShdw blurRad="50800" dist="38100" dir="2700000" algn="tl" rotWithShape="0">
                    <a:prstClr val="black">
                      <a:alpha val="40000"/>
                    </a:prstClr>
                  </a:outerShdw>
                </a:effectLst>
                <a:latin typeface="Arial Rounded MT Bold"/>
                <a:ea typeface="+mn-lt"/>
                <a:cs typeface="+mn-lt"/>
              </a:rPr>
              <a:t>God useful or beautiful?</a:t>
            </a:r>
          </a:p>
          <a:p>
            <a:r>
              <a:rPr lang="en-US" dirty="0">
                <a:effectLst>
                  <a:outerShdw blurRad="50800" dist="38100" dir="2700000" algn="tl" rotWithShape="0">
                    <a:prstClr val="black">
                      <a:alpha val="40000"/>
                    </a:prstClr>
                  </a:outerShdw>
                </a:effectLst>
                <a:latin typeface="Arial Rounded MT Bold"/>
                <a:ea typeface="+mn-lt"/>
                <a:cs typeface="+mn-lt"/>
              </a:rPr>
              <a:t>Our secret prayer lives reflect much </a:t>
            </a:r>
            <a:r>
              <a:rPr lang="en-US" sz="2800" dirty="0">
                <a:effectLst>
                  <a:outerShdw blurRad="50800" dist="38100" dir="2700000" algn="tl" rotWithShape="0">
                    <a:prstClr val="black">
                      <a:alpha val="40000"/>
                    </a:prstClr>
                  </a:outerShdw>
                </a:effectLst>
                <a:latin typeface="Arial Rounded MT Bold"/>
                <a:ea typeface="+mn-lt"/>
                <a:cs typeface="+mn-lt"/>
              </a:rPr>
              <a:t>of </a:t>
            </a:r>
            <a:r>
              <a:rPr lang="en-US" dirty="0">
                <a:effectLst>
                  <a:outerShdw blurRad="50800" dist="38100" dir="2700000" algn="tl" rotWithShape="0">
                    <a:prstClr val="black">
                      <a:alpha val="40000"/>
                    </a:prstClr>
                  </a:outerShdw>
                </a:effectLst>
                <a:latin typeface="Arial Rounded MT Bold"/>
                <a:ea typeface="+mn-lt"/>
                <a:cs typeface="+mn-lt"/>
              </a:rPr>
              <a:t>what we believe about our relationship with God.</a:t>
            </a:r>
            <a:endParaRPr lang="en-US" dirty="0">
              <a:effectLst>
                <a:outerShdw blurRad="50800" dist="38100" dir="2700000" algn="tl" rotWithShape="0">
                  <a:prstClr val="black">
                    <a:alpha val="40000"/>
                  </a:prstClr>
                </a:outerShdw>
              </a:effectLst>
              <a:ea typeface="+mn-lt"/>
              <a:cs typeface="+mn-lt"/>
            </a:endParaRPr>
          </a:p>
        </p:txBody>
      </p:sp>
    </p:spTree>
    <p:extLst>
      <p:ext uri="{BB962C8B-B14F-4D97-AF65-F5344CB8AC3E}">
        <p14:creationId xmlns:p14="http://schemas.microsoft.com/office/powerpoint/2010/main" val="2425126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B9D8170-8B06-B050-AE6D-E8DB335C6161}"/>
              </a:ext>
            </a:extLst>
          </p:cNvPr>
          <p:cNvSpPr>
            <a:spLocks noGrp="1"/>
          </p:cNvSpPr>
          <p:nvPr>
            <p:ph idx="1"/>
          </p:nvPr>
        </p:nvSpPr>
        <p:spPr>
          <a:xfrm>
            <a:off x="180770" y="302792"/>
            <a:ext cx="8421512" cy="5762449"/>
          </a:xfrm>
        </p:spPr>
        <p:txBody>
          <a:bodyPr vert="horz" lIns="91440" tIns="45720" rIns="91440" bIns="45720" rtlCol="0" anchor="t">
            <a:normAutofit/>
          </a:bodyPr>
          <a:lstStyle/>
          <a:p>
            <a:pPr marL="457200" indent="-457200"/>
            <a:r>
              <a:rPr lang="en-US" dirty="0">
                <a:effectLst>
                  <a:outerShdw blurRad="50800" dist="38100" dir="2700000" algn="tl" rotWithShape="0">
                    <a:prstClr val="black">
                      <a:alpha val="40000"/>
                    </a:prstClr>
                  </a:outerShdw>
                </a:effectLst>
                <a:latin typeface="Arial Rounded MT Bold"/>
                <a:ea typeface="+mn-lt"/>
                <a:cs typeface="+mn-lt"/>
              </a:rPr>
              <a:t>We pray and trust and rest.</a:t>
            </a:r>
            <a:endParaRPr lang="en-US"/>
          </a:p>
          <a:p>
            <a:pPr marL="457200" indent="-457200"/>
            <a:r>
              <a:rPr lang="en-US" dirty="0">
                <a:effectLst>
                  <a:outerShdw blurRad="50800" dist="38100" dir="2700000" algn="tl" rotWithShape="0">
                    <a:prstClr val="black">
                      <a:alpha val="40000"/>
                    </a:prstClr>
                  </a:outerShdw>
                </a:effectLst>
                <a:latin typeface="Arial Rounded MT Bold"/>
                <a:ea typeface="+mn-lt"/>
                <a:cs typeface="+mn-lt"/>
              </a:rPr>
              <a:t>Not that God will put all material blessings in our hands.</a:t>
            </a:r>
          </a:p>
          <a:p>
            <a:pPr marL="457200" indent="-457200"/>
            <a:r>
              <a:rPr lang="en-US" dirty="0">
                <a:effectLst>
                  <a:outerShdw blurRad="50800" dist="38100" dir="2700000" algn="tl" rotWithShape="0">
                    <a:prstClr val="black">
                      <a:alpha val="40000"/>
                    </a:prstClr>
                  </a:outerShdw>
                </a:effectLst>
                <a:latin typeface="Arial Rounded MT Bold"/>
                <a:ea typeface="+mn-lt"/>
                <a:cs typeface="+mn-lt"/>
              </a:rPr>
              <a:t>Not that God will insure we can manipulate and keep everything we want in our hands.</a:t>
            </a:r>
          </a:p>
          <a:p>
            <a:pPr marL="457200" indent="-457200"/>
            <a:r>
              <a:rPr lang="en-US" dirty="0">
                <a:effectLst>
                  <a:outerShdw blurRad="50800" dist="38100" dir="2700000" algn="tl" rotWithShape="0">
                    <a:prstClr val="black">
                      <a:alpha val="40000"/>
                    </a:prstClr>
                  </a:outerShdw>
                </a:effectLst>
                <a:latin typeface="Arial Rounded MT Bold"/>
                <a:ea typeface="+mn-lt"/>
                <a:cs typeface="+mn-lt"/>
              </a:rPr>
              <a:t>That he knows, he hears, he cares and he has us in his hands!</a:t>
            </a:r>
            <a:endParaRPr lang="en-US">
              <a:effectLst>
                <a:outerShdw blurRad="50800" dist="38100" dir="2700000" algn="tl" rotWithShape="0">
                  <a:prstClr val="black">
                    <a:alpha val="40000"/>
                  </a:prstClr>
                </a:outerShdw>
              </a:effectLst>
              <a:latin typeface="Arial Rounded MT Bold"/>
              <a:cs typeface="Arial"/>
            </a:endParaRPr>
          </a:p>
        </p:txBody>
      </p:sp>
    </p:spTree>
    <p:extLst>
      <p:ext uri="{BB962C8B-B14F-4D97-AF65-F5344CB8AC3E}">
        <p14:creationId xmlns:p14="http://schemas.microsoft.com/office/powerpoint/2010/main" val="394553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F98512D-D739-3031-1E34-C86A4D2295A6}"/>
              </a:ext>
            </a:extLst>
          </p:cNvPr>
          <p:cNvSpPr>
            <a:spLocks noGrp="1"/>
          </p:cNvSpPr>
          <p:nvPr>
            <p:ph idx="1"/>
          </p:nvPr>
        </p:nvSpPr>
        <p:spPr>
          <a:xfrm>
            <a:off x="258116" y="296515"/>
            <a:ext cx="8421512" cy="5189776"/>
          </a:xfrm>
        </p:spPr>
        <p:txBody>
          <a:bodyPr vert="horz" lIns="91440" tIns="45720" rIns="91440" bIns="45720" rtlCol="0" anchor="t">
            <a:normAutofit/>
          </a:bodyPr>
          <a:lstStyle/>
          <a:p>
            <a:r>
              <a:rPr lang="en-US" dirty="0">
                <a:effectLst>
                  <a:outerShdw blurRad="50800" dist="38100" dir="2700000" algn="tl" rotWithShape="0">
                    <a:prstClr val="black">
                      <a:alpha val="40000"/>
                    </a:prstClr>
                  </a:outerShdw>
                </a:effectLst>
                <a:latin typeface="Arial Rounded MT Bold"/>
                <a:ea typeface="+mn-lt"/>
                <a:cs typeface="+mn-lt"/>
              </a:rPr>
              <a:t>Is God useful or beautiful to you?</a:t>
            </a:r>
          </a:p>
          <a:p>
            <a:r>
              <a:rPr lang="en-US" dirty="0">
                <a:effectLst>
                  <a:outerShdw blurRad="50800" dist="38100" dir="2700000" algn="tl" rotWithShape="0">
                    <a:prstClr val="black">
                      <a:alpha val="40000"/>
                    </a:prstClr>
                  </a:outerShdw>
                </a:effectLst>
                <a:latin typeface="Arial Rounded MT Bold"/>
                <a:ea typeface="+mn-lt"/>
                <a:cs typeface="+mn-lt"/>
              </a:rPr>
              <a:t>Are you a tenant or a family member?</a:t>
            </a:r>
          </a:p>
          <a:p>
            <a:r>
              <a:rPr lang="en-US" dirty="0">
                <a:effectLst>
                  <a:outerShdw blurRad="50800" dist="38100" dir="2700000" algn="tl" rotWithShape="0">
                    <a:prstClr val="black">
                      <a:alpha val="40000"/>
                    </a:prstClr>
                  </a:outerShdw>
                </a:effectLst>
                <a:latin typeface="Arial Rounded MT Bold"/>
                <a:ea typeface="+mn-lt"/>
                <a:cs typeface="+mn-lt"/>
              </a:rPr>
              <a:t>The Lord’s Prayer can only make sense to you and be your prayer model if you’re in the family through belief in Jesus!</a:t>
            </a:r>
            <a:br>
              <a:rPr lang="en-US" dirty="0">
                <a:effectLst>
                  <a:outerShdw blurRad="50800" dist="38100" dir="2700000" algn="tl" rotWithShape="0">
                    <a:prstClr val="black">
                      <a:alpha val="40000"/>
                    </a:prstClr>
                  </a:outerShdw>
                </a:effectLst>
                <a:ea typeface="+mn-lt"/>
                <a:cs typeface="+mn-lt"/>
              </a:rPr>
            </a:br>
            <a:r>
              <a:rPr lang="en-US" dirty="0">
                <a:effectLst>
                  <a:outerShdw blurRad="50800" dist="38100" dir="2700000" algn="tl" rotWithShape="0">
                    <a:prstClr val="black">
                      <a:alpha val="40000"/>
                    </a:prstClr>
                  </a:outerShdw>
                </a:effectLst>
                <a:ea typeface="+mn-lt"/>
                <a:cs typeface="+mn-lt"/>
              </a:rPr>
              <a:t> </a:t>
            </a:r>
            <a:br>
              <a:rPr lang="en-US" dirty="0">
                <a:effectLst>
                  <a:outerShdw blurRad="50800" dist="38100" dir="2700000" algn="tl" rotWithShape="0">
                    <a:prstClr val="black">
                      <a:alpha val="40000"/>
                    </a:prstClr>
                  </a:outerShdw>
                </a:effectLst>
                <a:ea typeface="+mn-lt"/>
                <a:cs typeface="+mn-lt"/>
              </a:rPr>
            </a:br>
            <a:endParaRPr lang="en-US" dirty="0">
              <a:effectLst>
                <a:outerShdw blurRad="50800" dist="38100" dir="2700000" algn="tl" rotWithShape="0">
                  <a:prstClr val="black">
                    <a:alpha val="40000"/>
                  </a:prstClr>
                </a:outerShdw>
              </a:effectLst>
              <a:ea typeface="+mn-lt"/>
              <a:cs typeface="+mn-lt"/>
            </a:endParaRPr>
          </a:p>
          <a:p>
            <a:endParaRPr lang="en-US" dirty="0">
              <a:effectLst>
                <a:outerShdw blurRad="50800" dist="38100" dir="2700000" algn="tl" rotWithShape="0">
                  <a:prstClr val="black">
                    <a:alpha val="40000"/>
                  </a:prstClr>
                </a:outerShdw>
              </a:effectLst>
              <a:cs typeface="Arial"/>
            </a:endParaRPr>
          </a:p>
        </p:txBody>
      </p:sp>
    </p:spTree>
    <p:extLst>
      <p:ext uri="{BB962C8B-B14F-4D97-AF65-F5344CB8AC3E}">
        <p14:creationId xmlns:p14="http://schemas.microsoft.com/office/powerpoint/2010/main" val="210135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4274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3916944D-9919-7FBA-0DD0-07AEDCB6F9BA}"/>
              </a:ext>
            </a:extLst>
          </p:cNvPr>
          <p:cNvPicPr>
            <a:picLocks noChangeAspect="1"/>
          </p:cNvPicPr>
          <p:nvPr/>
        </p:nvPicPr>
        <p:blipFill rotWithShape="1">
          <a:blip r:embed="rId2"/>
          <a:srcRect b="19"/>
          <a:stretch/>
        </p:blipFill>
        <p:spPr>
          <a:xfrm>
            <a:off x="-1524000" y="0"/>
            <a:ext cx="12192000" cy="6858000"/>
          </a:xfrm>
          <a:prstGeom prst="rect">
            <a:avLst/>
          </a:prstGeom>
        </p:spPr>
      </p:pic>
    </p:spTree>
    <p:extLst>
      <p:ext uri="{BB962C8B-B14F-4D97-AF65-F5344CB8AC3E}">
        <p14:creationId xmlns:p14="http://schemas.microsoft.com/office/powerpoint/2010/main" val="2887485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484674-C00E-6BDF-A598-6893407F1C11}"/>
              </a:ext>
            </a:extLst>
          </p:cNvPr>
          <p:cNvSpPr>
            <a:spLocks noGrp="1"/>
          </p:cNvSpPr>
          <p:nvPr>
            <p:ph idx="1"/>
          </p:nvPr>
        </p:nvSpPr>
        <p:spPr>
          <a:xfrm>
            <a:off x="303282" y="368371"/>
            <a:ext cx="8541914" cy="6276693"/>
          </a:xfrm>
        </p:spPr>
        <p:txBody>
          <a:bodyPr vert="horz" lIns="91440" tIns="45720" rIns="91440" bIns="45720" rtlCol="0" anchor="t">
            <a:normAutofit/>
          </a:bodyPr>
          <a:lstStyle/>
          <a:p>
            <a:pPr marL="0" indent="0">
              <a:buNone/>
            </a:pPr>
            <a:r>
              <a:rPr lang="en-US" dirty="0">
                <a:effectLst>
                  <a:outerShdw blurRad="50800" dist="38100" dir="2700000" algn="tl" rotWithShape="0">
                    <a:prstClr val="black">
                      <a:alpha val="40000"/>
                    </a:prstClr>
                  </a:outerShdw>
                </a:effectLst>
                <a:latin typeface="Arial Rounded MT Bold"/>
                <a:cs typeface="Arial"/>
              </a:rPr>
              <a:t>Mathew 6:5-8</a:t>
            </a:r>
          </a:p>
          <a:p>
            <a:pPr>
              <a:buNone/>
            </a:pPr>
            <a:r>
              <a:rPr lang="en-US" sz="3200" b="1" baseline="30000" dirty="0">
                <a:effectLst>
                  <a:outerShdw blurRad="50800" dist="38100" dir="2700000" algn="tl" rotWithShape="0">
                    <a:prstClr val="black">
                      <a:alpha val="40000"/>
                    </a:prstClr>
                  </a:outerShdw>
                </a:effectLst>
                <a:latin typeface="Arial Rounded MT Bold"/>
                <a:ea typeface="+mn-lt"/>
                <a:cs typeface="+mn-lt"/>
              </a:rPr>
              <a:t>5 </a:t>
            </a:r>
            <a:r>
              <a:rPr lang="en-US" sz="3200" baseline="30000" dirty="0">
                <a:effectLst>
                  <a:outerShdw blurRad="50800" dist="38100" dir="2700000" algn="tl" rotWithShape="0">
                    <a:prstClr val="black">
                      <a:alpha val="40000"/>
                    </a:prstClr>
                  </a:outerShdw>
                </a:effectLst>
                <a:latin typeface="Arial Rounded MT Bold"/>
                <a:ea typeface="+mn-lt"/>
                <a:cs typeface="+mn-lt"/>
              </a:rPr>
              <a:t>“And when you pray, do not be like the hypocrites, for they love to pray standing in the synagogues and on the street corners to be seen by others. Truly I tell you, they have received their reward in full. </a:t>
            </a:r>
            <a:r>
              <a:rPr lang="en-US" sz="3200" b="1" baseline="30000" dirty="0">
                <a:effectLst>
                  <a:outerShdw blurRad="50800" dist="38100" dir="2700000" algn="tl" rotWithShape="0">
                    <a:prstClr val="black">
                      <a:alpha val="40000"/>
                    </a:prstClr>
                  </a:outerShdw>
                </a:effectLst>
                <a:latin typeface="Arial Rounded MT Bold"/>
                <a:ea typeface="+mn-lt"/>
                <a:cs typeface="+mn-lt"/>
              </a:rPr>
              <a:t>6 </a:t>
            </a:r>
            <a:r>
              <a:rPr lang="en-US" sz="3200" baseline="30000" dirty="0">
                <a:effectLst>
                  <a:outerShdw blurRad="50800" dist="38100" dir="2700000" algn="tl" rotWithShape="0">
                    <a:prstClr val="black">
                      <a:alpha val="40000"/>
                    </a:prstClr>
                  </a:outerShdw>
                </a:effectLst>
                <a:latin typeface="Arial Rounded MT Bold"/>
                <a:ea typeface="+mn-lt"/>
                <a:cs typeface="+mn-lt"/>
              </a:rPr>
              <a:t>But when you pray, go into your room, close the door and pray to your Father, who is unseen. Then your Father, who sees what is done in secret, will reward you. </a:t>
            </a:r>
            <a:r>
              <a:rPr lang="en-US" sz="3200" b="1" baseline="30000" dirty="0">
                <a:effectLst>
                  <a:outerShdw blurRad="50800" dist="38100" dir="2700000" algn="tl" rotWithShape="0">
                    <a:prstClr val="black">
                      <a:alpha val="40000"/>
                    </a:prstClr>
                  </a:outerShdw>
                </a:effectLst>
                <a:latin typeface="Arial Rounded MT Bold"/>
                <a:ea typeface="+mn-lt"/>
                <a:cs typeface="+mn-lt"/>
              </a:rPr>
              <a:t>7 </a:t>
            </a:r>
            <a:r>
              <a:rPr lang="en-US" sz="3200" baseline="30000" dirty="0">
                <a:effectLst>
                  <a:outerShdw blurRad="50800" dist="38100" dir="2700000" algn="tl" rotWithShape="0">
                    <a:prstClr val="black">
                      <a:alpha val="40000"/>
                    </a:prstClr>
                  </a:outerShdw>
                </a:effectLst>
                <a:latin typeface="Arial Rounded MT Bold"/>
                <a:ea typeface="+mn-lt"/>
                <a:cs typeface="+mn-lt"/>
              </a:rPr>
              <a:t>And when you pray, do not keep on babbling like pagans, for they think they will be heard because of their many words. </a:t>
            </a:r>
            <a:r>
              <a:rPr lang="en-US" sz="3200" b="1" baseline="30000" dirty="0">
                <a:effectLst>
                  <a:outerShdw blurRad="50800" dist="38100" dir="2700000" algn="tl" rotWithShape="0">
                    <a:prstClr val="black">
                      <a:alpha val="40000"/>
                    </a:prstClr>
                  </a:outerShdw>
                </a:effectLst>
                <a:latin typeface="Arial Rounded MT Bold"/>
                <a:ea typeface="+mn-lt"/>
                <a:cs typeface="+mn-lt"/>
              </a:rPr>
              <a:t>8 </a:t>
            </a:r>
            <a:r>
              <a:rPr lang="en-US" sz="3200" baseline="30000" dirty="0">
                <a:effectLst>
                  <a:outerShdw blurRad="50800" dist="38100" dir="2700000" algn="tl" rotWithShape="0">
                    <a:prstClr val="black">
                      <a:alpha val="40000"/>
                    </a:prstClr>
                  </a:outerShdw>
                </a:effectLst>
                <a:latin typeface="Arial Rounded MT Bold"/>
                <a:ea typeface="+mn-lt"/>
                <a:cs typeface="+mn-lt"/>
              </a:rPr>
              <a:t>Do not be like them, for your Father knows what you need before you ask him.</a:t>
            </a:r>
            <a:endParaRPr lang="en-US" dirty="0">
              <a:latin typeface="Arial Rounded MT Bold"/>
            </a:endParaRPr>
          </a:p>
          <a:p>
            <a:pPr marL="0" indent="0">
              <a:buNone/>
            </a:pPr>
            <a:endParaRPr lang="en-US" baseline="30000" dirty="0">
              <a:effectLst>
                <a:outerShdw blurRad="50800" dist="38100" dir="2700000" algn="tl" rotWithShape="0">
                  <a:prstClr val="black">
                    <a:alpha val="40000"/>
                  </a:prstClr>
                </a:outerShdw>
              </a:effectLst>
              <a:latin typeface="Arial Rounded MT Bold"/>
              <a:cs typeface="Arial"/>
            </a:endParaRPr>
          </a:p>
        </p:txBody>
      </p:sp>
    </p:spTree>
    <p:extLst>
      <p:ext uri="{BB962C8B-B14F-4D97-AF65-F5344CB8AC3E}">
        <p14:creationId xmlns:p14="http://schemas.microsoft.com/office/powerpoint/2010/main" val="241644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484674-C00E-6BDF-A598-6893407F1C11}"/>
              </a:ext>
            </a:extLst>
          </p:cNvPr>
          <p:cNvSpPr>
            <a:spLocks noGrp="1"/>
          </p:cNvSpPr>
          <p:nvPr>
            <p:ph idx="1"/>
          </p:nvPr>
        </p:nvSpPr>
        <p:spPr>
          <a:xfrm>
            <a:off x="303282" y="368371"/>
            <a:ext cx="8541914" cy="6276693"/>
          </a:xfrm>
        </p:spPr>
        <p:txBody>
          <a:bodyPr vert="horz" lIns="91440" tIns="45720" rIns="91440" bIns="45720" rtlCol="0" anchor="t">
            <a:normAutofit/>
          </a:bodyPr>
          <a:lstStyle/>
          <a:p>
            <a:pPr marL="457200" indent="-457200"/>
            <a:r>
              <a:rPr lang="en-US" dirty="0">
                <a:effectLst>
                  <a:outerShdw blurRad="50800" dist="38100" dir="2700000" algn="tl" rotWithShape="0">
                    <a:prstClr val="black">
                      <a:alpha val="40000"/>
                    </a:prstClr>
                  </a:outerShdw>
                </a:effectLst>
                <a:latin typeface="Arial Rounded MT Bold"/>
                <a:ea typeface="+mn-lt"/>
                <a:cs typeface="+mn-lt"/>
              </a:rPr>
              <a:t>Christ wants us to understand that being a citizen of his kingdom is based on vibrant conversations with God.</a:t>
            </a:r>
            <a:endParaRPr lang="en-US"/>
          </a:p>
          <a:p>
            <a:pPr marL="457200" indent="-457200"/>
            <a:r>
              <a:rPr lang="en-US" dirty="0">
                <a:effectLst>
                  <a:outerShdw blurRad="50800" dist="38100" dir="2700000" algn="tl" rotWithShape="0">
                    <a:prstClr val="black">
                      <a:alpha val="40000"/>
                    </a:prstClr>
                  </a:outerShdw>
                </a:effectLst>
                <a:latin typeface="Arial Rounded MT Bold"/>
                <a:ea typeface="+mn-lt"/>
                <a:cs typeface="+mn-lt"/>
              </a:rPr>
              <a:t>We GET to talk to God!</a:t>
            </a:r>
          </a:p>
          <a:p>
            <a:pPr marL="457200" indent="-457200"/>
            <a:r>
              <a:rPr lang="en-US" dirty="0">
                <a:effectLst>
                  <a:outerShdw blurRad="50800" dist="38100" dir="2700000" algn="tl" rotWithShape="0">
                    <a:prstClr val="black">
                      <a:alpha val="40000"/>
                    </a:prstClr>
                  </a:outerShdw>
                </a:effectLst>
                <a:latin typeface="Arial Rounded MT Bold"/>
                <a:ea typeface="+mn-lt"/>
                <a:cs typeface="+mn-lt"/>
              </a:rPr>
              <a:t>In the store room of privacy and treasures.</a:t>
            </a:r>
          </a:p>
          <a:p>
            <a:pPr marL="457200" indent="-457200"/>
            <a:r>
              <a:rPr lang="en-US" dirty="0">
                <a:effectLst>
                  <a:outerShdw blurRad="50800" dist="38100" dir="2700000" algn="tl" rotWithShape="0">
                    <a:prstClr val="black">
                      <a:alpha val="40000"/>
                    </a:prstClr>
                  </a:outerShdw>
                </a:effectLst>
                <a:latin typeface="Arial Rounded MT Bold"/>
                <a:ea typeface="+mn-lt"/>
                <a:cs typeface="+mn-lt"/>
              </a:rPr>
              <a:t>Deeply personal times with God.</a:t>
            </a:r>
          </a:p>
          <a:p>
            <a:pPr marL="457200" indent="-457200"/>
            <a:r>
              <a:rPr lang="en-US" dirty="0">
                <a:effectLst>
                  <a:outerShdw blurRad="50800" dist="38100" dir="2700000" algn="tl" rotWithShape="0">
                    <a:prstClr val="black">
                      <a:alpha val="40000"/>
                    </a:prstClr>
                  </a:outerShdw>
                </a:effectLst>
                <a:latin typeface="Arial Rounded MT Bold"/>
                <a:ea typeface="+mn-lt"/>
                <a:cs typeface="+mn-lt"/>
              </a:rPr>
              <a:t>And we get to call him Father!</a:t>
            </a:r>
            <a:endParaRPr lang="en-US" dirty="0">
              <a:effectLst>
                <a:outerShdw blurRad="50800" dist="38100" dir="2700000" algn="tl" rotWithShape="0">
                  <a:prstClr val="black">
                    <a:alpha val="40000"/>
                  </a:prstClr>
                </a:outerShdw>
              </a:effectLst>
              <a:latin typeface="Arial Rounded MT Bold"/>
              <a:cs typeface="Arial"/>
            </a:endParaRPr>
          </a:p>
        </p:txBody>
      </p:sp>
    </p:spTree>
    <p:extLst>
      <p:ext uri="{BB962C8B-B14F-4D97-AF65-F5344CB8AC3E}">
        <p14:creationId xmlns:p14="http://schemas.microsoft.com/office/powerpoint/2010/main" val="44572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CECCD0-0D81-61C6-8996-E4490E116EB7}"/>
              </a:ext>
            </a:extLst>
          </p:cNvPr>
          <p:cNvSpPr>
            <a:spLocks noGrp="1"/>
          </p:cNvSpPr>
          <p:nvPr>
            <p:ph idx="1"/>
          </p:nvPr>
        </p:nvSpPr>
        <p:spPr>
          <a:xfrm>
            <a:off x="146395" y="342728"/>
            <a:ext cx="8962932" cy="6484677"/>
          </a:xfrm>
        </p:spPr>
        <p:txBody>
          <a:bodyPr vert="horz" lIns="91440" tIns="45720" rIns="91440" bIns="45720" rtlCol="0" anchor="t">
            <a:normAutofit/>
          </a:bodyPr>
          <a:lstStyle/>
          <a:p>
            <a:pPr marL="457200" indent="-457200"/>
            <a:r>
              <a:rPr lang="en-US" sz="2400" dirty="0">
                <a:effectLst>
                  <a:outerShdw blurRad="50800" dist="38100" dir="2700000" algn="tl" rotWithShape="0">
                    <a:prstClr val="black">
                      <a:alpha val="40000"/>
                    </a:prstClr>
                  </a:outerShdw>
                </a:effectLst>
                <a:latin typeface="Arial Rounded MT Bold"/>
                <a:ea typeface="+mn-lt"/>
                <a:cs typeface="+mn-lt"/>
              </a:rPr>
              <a:t>Why do you pray?</a:t>
            </a:r>
          </a:p>
          <a:p>
            <a:pPr marL="457200" indent="-457200"/>
            <a:r>
              <a:rPr lang="en-US" sz="2400" dirty="0">
                <a:effectLst>
                  <a:outerShdw blurRad="50800" dist="38100" dir="2700000" algn="tl" rotWithShape="0">
                    <a:prstClr val="black">
                      <a:alpha val="40000"/>
                    </a:prstClr>
                  </a:outerShdw>
                </a:effectLst>
                <a:latin typeface="Arial Rounded MT Bold"/>
                <a:ea typeface="+mn-lt"/>
                <a:cs typeface="+mn-lt"/>
              </a:rPr>
              <a:t>Do you see prayer as a way for others to admire how good you are?</a:t>
            </a:r>
          </a:p>
          <a:p>
            <a:pPr marL="457200" indent="-457200"/>
            <a:r>
              <a:rPr lang="en-US" sz="2400" dirty="0">
                <a:effectLst>
                  <a:outerShdw blurRad="50800" dist="38100" dir="2700000" algn="tl" rotWithShape="0">
                    <a:prstClr val="black">
                      <a:alpha val="40000"/>
                    </a:prstClr>
                  </a:outerShdw>
                </a:effectLst>
                <a:latin typeface="Arial Rounded MT Bold"/>
                <a:ea typeface="+mn-lt"/>
                <a:cs typeface="+mn-lt"/>
              </a:rPr>
              <a:t>"Life is prayer”; public, out loud prayer was prohibited; public silent prayer to be seen was encouraged.</a:t>
            </a:r>
          </a:p>
          <a:p>
            <a:pPr marL="457200" indent="-457200"/>
            <a:r>
              <a:rPr lang="en-US" sz="2400" dirty="0">
                <a:effectLst>
                  <a:outerShdw blurRad="50800" dist="38100" dir="2700000" algn="tl" rotWithShape="0">
                    <a:prstClr val="black">
                      <a:alpha val="40000"/>
                    </a:prstClr>
                  </a:outerShdw>
                </a:effectLst>
                <a:latin typeface="Arial Rounded MT Bold"/>
                <a:ea typeface="+mn-lt"/>
                <a:cs typeface="+mn-lt"/>
              </a:rPr>
              <a:t>Prayer is a real relationship with God; its really talking to God.</a:t>
            </a:r>
          </a:p>
          <a:p>
            <a:pPr marL="457200" indent="-457200"/>
            <a:r>
              <a:rPr lang="en-US" sz="2400" dirty="0">
                <a:effectLst>
                  <a:outerShdw blurRad="50800" dist="38100" dir="2700000" algn="tl" rotWithShape="0">
                    <a:prstClr val="black">
                      <a:alpha val="40000"/>
                    </a:prstClr>
                  </a:outerShdw>
                </a:effectLst>
                <a:latin typeface="Arial Rounded MT Bold"/>
                <a:ea typeface="+mn-lt"/>
                <a:cs typeface="+mn-lt"/>
              </a:rPr>
              <a:t>We tend to do things that 1) are enjoyable 2) we believe are beneficial 3) work</a:t>
            </a:r>
          </a:p>
          <a:p>
            <a:pPr marL="457200" indent="-457200"/>
            <a:r>
              <a:rPr lang="en-US" sz="2400" dirty="0">
                <a:effectLst>
                  <a:outerShdw blurRad="50800" dist="38100" dir="2700000" algn="tl" rotWithShape="0">
                    <a:prstClr val="black">
                      <a:alpha val="40000"/>
                    </a:prstClr>
                  </a:outerShdw>
                </a:effectLst>
                <a:latin typeface="Arial Rounded MT Bold"/>
                <a:ea typeface="+mn-lt"/>
                <a:cs typeface="+mn-lt"/>
              </a:rPr>
              <a:t>Does this describe your prayer life?  How could it be more?</a:t>
            </a:r>
          </a:p>
          <a:p>
            <a:pPr marL="457200" indent="-457200"/>
            <a:r>
              <a:rPr lang="en-US" sz="2400" dirty="0">
                <a:effectLst>
                  <a:outerShdw blurRad="50800" dist="38100" dir="2700000" algn="tl" rotWithShape="0">
                    <a:prstClr val="black">
                      <a:alpha val="40000"/>
                    </a:prstClr>
                  </a:outerShdw>
                </a:effectLst>
                <a:latin typeface="Arial Rounded MT Bold"/>
                <a:ea typeface="+mn-lt"/>
                <a:cs typeface="+mn-lt"/>
              </a:rPr>
              <a:t>So much of this is up to you!</a:t>
            </a:r>
            <a:br>
              <a:rPr lang="en-US" dirty="0">
                <a:effectLst>
                  <a:outerShdw blurRad="50800" dist="38100" dir="2700000" algn="tl" rotWithShape="0">
                    <a:prstClr val="black">
                      <a:alpha val="40000"/>
                    </a:prstClr>
                  </a:outerShdw>
                </a:effectLst>
                <a:latin typeface="Arial Rounded MT Bold"/>
                <a:ea typeface="+mn-lt"/>
                <a:cs typeface="+mn-lt"/>
              </a:rPr>
            </a:br>
            <a:r>
              <a:rPr lang="en-US" dirty="0">
                <a:effectLst>
                  <a:outerShdw blurRad="50800" dist="38100" dir="2700000" algn="tl" rotWithShape="0">
                    <a:prstClr val="black">
                      <a:alpha val="40000"/>
                    </a:prstClr>
                  </a:outerShdw>
                </a:effectLst>
                <a:latin typeface="Arial Rounded MT Bold"/>
                <a:ea typeface="+mn-lt"/>
                <a:cs typeface="+mn-lt"/>
              </a:rPr>
              <a:t> </a:t>
            </a:r>
            <a:br>
              <a:rPr lang="en-US" dirty="0">
                <a:effectLst>
                  <a:outerShdw blurRad="50800" dist="38100" dir="2700000" algn="tl" rotWithShape="0">
                    <a:prstClr val="black">
                      <a:alpha val="40000"/>
                    </a:prstClr>
                  </a:outerShdw>
                </a:effectLst>
                <a:ea typeface="+mn-lt"/>
                <a:cs typeface="+mn-lt"/>
              </a:rPr>
            </a:br>
            <a:endParaRPr lang="en-US" sz="2800" dirty="0">
              <a:effectLst>
                <a:outerShdw blurRad="50800" dist="38100" dir="2700000" algn="tl" rotWithShape="0">
                  <a:prstClr val="black">
                    <a:alpha val="40000"/>
                  </a:prstClr>
                </a:outerShdw>
              </a:effectLst>
              <a:ea typeface="+mn-lt"/>
              <a:cs typeface="+mn-lt"/>
            </a:endParaRPr>
          </a:p>
          <a:p>
            <a:pPr marL="0" indent="0">
              <a:buNone/>
            </a:pPr>
            <a:endParaRPr lang="en-US" b="1" dirty="0">
              <a:effectLst>
                <a:outerShdw blurRad="50800" dist="38100" dir="2700000" algn="tl" rotWithShape="0">
                  <a:prstClr val="black">
                    <a:alpha val="40000"/>
                  </a:prstClr>
                </a:outerShdw>
              </a:effectLst>
              <a:cs typeface="Arial"/>
            </a:endParaRPr>
          </a:p>
        </p:txBody>
      </p:sp>
    </p:spTree>
    <p:extLst>
      <p:ext uri="{BB962C8B-B14F-4D97-AF65-F5344CB8AC3E}">
        <p14:creationId xmlns:p14="http://schemas.microsoft.com/office/powerpoint/2010/main" val="13803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CECCD0-0D81-61C6-8996-E4490E116EB7}"/>
              </a:ext>
            </a:extLst>
          </p:cNvPr>
          <p:cNvSpPr>
            <a:spLocks noGrp="1"/>
          </p:cNvSpPr>
          <p:nvPr>
            <p:ph idx="1"/>
          </p:nvPr>
        </p:nvSpPr>
        <p:spPr>
          <a:xfrm>
            <a:off x="215173" y="411480"/>
            <a:ext cx="8726288" cy="6090469"/>
          </a:xfrm>
        </p:spPr>
        <p:txBody>
          <a:bodyPr vert="horz" lIns="91440" tIns="45720" rIns="91440" bIns="45720" rtlCol="0" anchor="t">
            <a:normAutofit/>
          </a:bodyPr>
          <a:lstStyle/>
          <a:p>
            <a:r>
              <a:rPr lang="en-US" sz="3600" baseline="30000" dirty="0">
                <a:effectLst>
                  <a:outerShdw blurRad="50800" dist="38100" dir="2700000" algn="tl" rotWithShape="0">
                    <a:prstClr val="black">
                      <a:alpha val="40000"/>
                    </a:prstClr>
                  </a:outerShdw>
                </a:effectLst>
                <a:latin typeface="Arial Rounded MT Bold"/>
                <a:ea typeface="+mn-lt"/>
                <a:cs typeface="+mn-lt"/>
              </a:rPr>
              <a:t>How do you pray?</a:t>
            </a:r>
          </a:p>
          <a:p>
            <a:r>
              <a:rPr lang="en-US" sz="3600" baseline="30000" dirty="0">
                <a:effectLst>
                  <a:outerShdw blurRad="50800" dist="38100" dir="2700000" algn="tl" rotWithShape="0">
                    <a:prstClr val="black">
                      <a:alpha val="40000"/>
                    </a:prstClr>
                  </a:outerShdw>
                </a:effectLst>
                <a:latin typeface="Arial Rounded MT Bold"/>
                <a:ea typeface="+mn-lt"/>
                <a:cs typeface="+mn-lt"/>
              </a:rPr>
              <a:t>Some think the lots of time, words and repetitions impress or move God to care and act.</a:t>
            </a:r>
          </a:p>
          <a:p>
            <a:r>
              <a:rPr lang="en-US" sz="3600" baseline="30000" dirty="0">
                <a:effectLst>
                  <a:outerShdw blurRad="50800" dist="38100" dir="2700000" algn="tl" rotWithShape="0">
                    <a:prstClr val="black">
                      <a:alpha val="40000"/>
                    </a:prstClr>
                  </a:outerShdw>
                </a:effectLst>
                <a:latin typeface="Arial Rounded MT Bold"/>
                <a:ea typeface="+mn-lt"/>
                <a:cs typeface="+mn-lt"/>
              </a:rPr>
              <a:t>We want to pray a lot, pray often and struggle to find words to use in prayer, but not to get things from God</a:t>
            </a:r>
            <a:endParaRPr lang="en-US" sz="3600" baseline="30000" dirty="0">
              <a:effectLst>
                <a:outerShdw blurRad="50800" dist="38100" dir="2700000" algn="tl" rotWithShape="0">
                  <a:prstClr val="black">
                    <a:alpha val="40000"/>
                  </a:prstClr>
                </a:outerShdw>
              </a:effectLst>
              <a:latin typeface="Arial Rounded MT Bold"/>
              <a:cs typeface="Arial"/>
            </a:endParaRPr>
          </a:p>
          <a:p>
            <a:r>
              <a:rPr lang="en-US" sz="3600" baseline="30000" dirty="0">
                <a:effectLst>
                  <a:outerShdw blurRad="50800" dist="38100" dir="2700000" algn="tl" rotWithShape="0">
                    <a:prstClr val="black">
                      <a:alpha val="40000"/>
                    </a:prstClr>
                  </a:outerShdw>
                </a:effectLst>
                <a:latin typeface="Arial Rounded MT Bold"/>
                <a:ea typeface="+mn-lt"/>
                <a:cs typeface="+mn-lt"/>
              </a:rPr>
              <a:t>That makes God unkind, manipulatable and manipulative.</a:t>
            </a:r>
          </a:p>
          <a:p>
            <a:r>
              <a:rPr lang="en-US" sz="3600" baseline="30000" dirty="0">
                <a:effectLst>
                  <a:outerShdw blurRad="50800" dist="38100" dir="2700000" algn="tl" rotWithShape="0">
                    <a:prstClr val="black">
                      <a:alpha val="40000"/>
                    </a:prstClr>
                  </a:outerShdw>
                </a:effectLst>
                <a:latin typeface="Arial Rounded MT Bold"/>
                <a:ea typeface="+mn-lt"/>
                <a:cs typeface="+mn-lt"/>
              </a:rPr>
              <a:t>We are not earning the right to be heard.</a:t>
            </a:r>
            <a:endParaRPr lang="en-US"/>
          </a:p>
          <a:p>
            <a:r>
              <a:rPr lang="en-US" sz="3600" baseline="30000" dirty="0">
                <a:effectLst>
                  <a:outerShdw blurRad="50800" dist="38100" dir="2700000" algn="tl" rotWithShape="0">
                    <a:prstClr val="black">
                      <a:alpha val="40000"/>
                    </a:prstClr>
                  </a:outerShdw>
                </a:effectLst>
                <a:latin typeface="Arial Rounded MT Bold"/>
                <a:ea typeface="+mn-lt"/>
                <a:cs typeface="+mn-lt"/>
              </a:rPr>
              <a:t>We pray with freedom, intensity and brevity- Jesus says, “Talk to me!”</a:t>
            </a:r>
            <a:endParaRPr lang="en-US" sz="3600" baseline="30000">
              <a:effectLst>
                <a:outerShdw blurRad="50800" dist="38100" dir="2700000" algn="tl" rotWithShape="0">
                  <a:prstClr val="black">
                    <a:alpha val="40000"/>
                  </a:prstClr>
                </a:outerShdw>
              </a:effectLst>
              <a:latin typeface="Arial Rounded MT Bold"/>
              <a:cs typeface="Arial"/>
            </a:endParaRPr>
          </a:p>
        </p:txBody>
      </p:sp>
    </p:spTree>
    <p:extLst>
      <p:ext uri="{BB962C8B-B14F-4D97-AF65-F5344CB8AC3E}">
        <p14:creationId xmlns:p14="http://schemas.microsoft.com/office/powerpoint/2010/main" val="425220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CECCD0-0D81-61C6-8996-E4490E116EB7}"/>
              </a:ext>
            </a:extLst>
          </p:cNvPr>
          <p:cNvSpPr>
            <a:spLocks noGrp="1"/>
          </p:cNvSpPr>
          <p:nvPr>
            <p:ph idx="1"/>
          </p:nvPr>
        </p:nvSpPr>
        <p:spPr>
          <a:xfrm>
            <a:off x="418216" y="411480"/>
            <a:ext cx="8654318" cy="6623564"/>
          </a:xfrm>
        </p:spPr>
        <p:txBody>
          <a:bodyPr vert="horz" lIns="91440" tIns="45720" rIns="91440" bIns="45720" rtlCol="0" anchor="t">
            <a:normAutofit/>
          </a:bodyPr>
          <a:lstStyle/>
          <a:p>
            <a:pPr marL="0" indent="0">
              <a:buNone/>
            </a:pPr>
            <a:r>
              <a:rPr lang="en-US" b="1" baseline="30000" dirty="0">
                <a:effectLst>
                  <a:outerShdw blurRad="50800" dist="38100" dir="2700000" algn="tl" rotWithShape="0">
                    <a:prstClr val="black">
                      <a:alpha val="40000"/>
                    </a:prstClr>
                  </a:outerShdw>
                </a:effectLst>
                <a:latin typeface="Arial Rounded MT Bold"/>
                <a:ea typeface="+mn-lt"/>
                <a:cs typeface="+mn-lt"/>
              </a:rPr>
              <a:t>Mathew 6:9-13 KJV</a:t>
            </a:r>
          </a:p>
          <a:p>
            <a:pPr marL="0" indent="0">
              <a:buNone/>
            </a:pPr>
            <a:r>
              <a:rPr lang="en-US" b="1" baseline="30000" dirty="0">
                <a:effectLst>
                  <a:outerShdw blurRad="50800" dist="38100" dir="2700000" algn="tl" rotWithShape="0">
                    <a:prstClr val="black">
                      <a:alpha val="40000"/>
                    </a:prstClr>
                  </a:outerShdw>
                </a:effectLst>
                <a:latin typeface="Arial Rounded MT Bold"/>
                <a:ea typeface="+mn-lt"/>
                <a:cs typeface="+mn-lt"/>
              </a:rPr>
              <a:t>9 </a:t>
            </a:r>
            <a:r>
              <a:rPr lang="en-US" baseline="30000" dirty="0">
                <a:effectLst>
                  <a:outerShdw blurRad="50800" dist="38100" dir="2700000" algn="tl" rotWithShape="0">
                    <a:prstClr val="black">
                      <a:alpha val="40000"/>
                    </a:prstClr>
                  </a:outerShdw>
                </a:effectLst>
                <a:latin typeface="Arial Rounded MT Bold"/>
                <a:ea typeface="+mn-lt"/>
                <a:cs typeface="+mn-lt"/>
              </a:rPr>
              <a:t>After this manner therefore pray ye: Our Father which art in heaven, Hallowed be thy name.</a:t>
            </a:r>
            <a:endParaRPr lang="en-US" baseline="30000">
              <a:effectLst>
                <a:outerShdw blurRad="50800" dist="38100" dir="2700000" algn="tl" rotWithShape="0">
                  <a:prstClr val="black">
                    <a:alpha val="40000"/>
                  </a:prstClr>
                </a:outerShdw>
              </a:effectLst>
              <a:latin typeface="Arial Rounded MT Bold"/>
              <a:ea typeface="+mn-lt"/>
              <a:cs typeface="+mn-lt"/>
            </a:endParaRPr>
          </a:p>
          <a:p>
            <a:pPr marL="0" indent="0">
              <a:buNone/>
            </a:pPr>
            <a:r>
              <a:rPr lang="en-US" b="1" baseline="30000" dirty="0">
                <a:effectLst>
                  <a:outerShdw blurRad="50800" dist="38100" dir="2700000" algn="tl" rotWithShape="0">
                    <a:prstClr val="black">
                      <a:alpha val="40000"/>
                    </a:prstClr>
                  </a:outerShdw>
                </a:effectLst>
                <a:latin typeface="Arial Rounded MT Bold"/>
                <a:ea typeface="+mn-lt"/>
                <a:cs typeface="+mn-lt"/>
              </a:rPr>
              <a:t>10 </a:t>
            </a:r>
            <a:r>
              <a:rPr lang="en-US" baseline="30000" dirty="0">
                <a:effectLst>
                  <a:outerShdw blurRad="50800" dist="38100" dir="2700000" algn="tl" rotWithShape="0">
                    <a:prstClr val="black">
                      <a:alpha val="40000"/>
                    </a:prstClr>
                  </a:outerShdw>
                </a:effectLst>
                <a:latin typeface="Arial Rounded MT Bold"/>
                <a:ea typeface="+mn-lt"/>
                <a:cs typeface="+mn-lt"/>
              </a:rPr>
              <a:t>Thy kingdom come, Thy will be done in earth, as it is in heaven.</a:t>
            </a:r>
            <a:endParaRPr lang="en-US">
              <a:effectLst>
                <a:outerShdw blurRad="50800" dist="38100" dir="2700000" algn="tl" rotWithShape="0">
                  <a:prstClr val="black">
                    <a:alpha val="40000"/>
                  </a:prstClr>
                </a:outerShdw>
              </a:effectLst>
              <a:latin typeface="Arial Rounded MT Bold"/>
              <a:cs typeface="Arial" panose="020B0604020202020204"/>
            </a:endParaRPr>
          </a:p>
          <a:p>
            <a:pPr marL="0" indent="0">
              <a:buNone/>
            </a:pPr>
            <a:r>
              <a:rPr lang="en-US" b="1" baseline="30000" dirty="0">
                <a:effectLst>
                  <a:outerShdw blurRad="50800" dist="38100" dir="2700000" algn="tl" rotWithShape="0">
                    <a:prstClr val="black">
                      <a:alpha val="40000"/>
                    </a:prstClr>
                  </a:outerShdw>
                </a:effectLst>
                <a:latin typeface="Arial Rounded MT Bold"/>
                <a:ea typeface="+mn-lt"/>
                <a:cs typeface="+mn-lt"/>
              </a:rPr>
              <a:t>11 </a:t>
            </a:r>
            <a:r>
              <a:rPr lang="en-US" baseline="30000" dirty="0">
                <a:effectLst>
                  <a:outerShdw blurRad="50800" dist="38100" dir="2700000" algn="tl" rotWithShape="0">
                    <a:prstClr val="black">
                      <a:alpha val="40000"/>
                    </a:prstClr>
                  </a:outerShdw>
                </a:effectLst>
                <a:latin typeface="Arial Rounded MT Bold"/>
                <a:ea typeface="+mn-lt"/>
                <a:cs typeface="+mn-lt"/>
              </a:rPr>
              <a:t>Give us this day our daily bread.</a:t>
            </a:r>
            <a:endParaRPr lang="en-US">
              <a:effectLst>
                <a:outerShdw blurRad="50800" dist="38100" dir="2700000" algn="tl" rotWithShape="0">
                  <a:prstClr val="black">
                    <a:alpha val="40000"/>
                  </a:prstClr>
                </a:outerShdw>
              </a:effectLst>
              <a:latin typeface="Arial Rounded MT Bold"/>
              <a:cs typeface="Arial" panose="020B0604020202020204"/>
            </a:endParaRPr>
          </a:p>
          <a:p>
            <a:pPr marL="0" indent="0">
              <a:buNone/>
            </a:pPr>
            <a:r>
              <a:rPr lang="en-US" b="1" baseline="30000" dirty="0">
                <a:effectLst>
                  <a:outerShdw blurRad="50800" dist="38100" dir="2700000" algn="tl" rotWithShape="0">
                    <a:prstClr val="black">
                      <a:alpha val="40000"/>
                    </a:prstClr>
                  </a:outerShdw>
                </a:effectLst>
                <a:latin typeface="Arial Rounded MT Bold"/>
                <a:ea typeface="+mn-lt"/>
                <a:cs typeface="+mn-lt"/>
              </a:rPr>
              <a:t>12 </a:t>
            </a:r>
            <a:r>
              <a:rPr lang="en-US" baseline="30000" dirty="0">
                <a:effectLst>
                  <a:outerShdw blurRad="50800" dist="38100" dir="2700000" algn="tl" rotWithShape="0">
                    <a:prstClr val="black">
                      <a:alpha val="40000"/>
                    </a:prstClr>
                  </a:outerShdw>
                </a:effectLst>
                <a:latin typeface="Arial Rounded MT Bold"/>
                <a:ea typeface="+mn-lt"/>
                <a:cs typeface="+mn-lt"/>
              </a:rPr>
              <a:t>And forgive us our debts, as we forgive our debtors.</a:t>
            </a:r>
            <a:endParaRPr lang="en-US">
              <a:effectLst>
                <a:outerShdw blurRad="50800" dist="38100" dir="2700000" algn="tl" rotWithShape="0">
                  <a:prstClr val="black">
                    <a:alpha val="40000"/>
                  </a:prstClr>
                </a:outerShdw>
              </a:effectLst>
              <a:latin typeface="Arial Rounded MT Bold"/>
              <a:ea typeface="+mn-lt"/>
              <a:cs typeface="+mn-lt"/>
            </a:endParaRPr>
          </a:p>
          <a:p>
            <a:pPr marL="0" indent="0">
              <a:buNone/>
            </a:pPr>
            <a:r>
              <a:rPr lang="en-US" b="1" baseline="30000" dirty="0">
                <a:effectLst>
                  <a:outerShdw blurRad="50800" dist="38100" dir="2700000" algn="tl" rotWithShape="0">
                    <a:prstClr val="black">
                      <a:alpha val="40000"/>
                    </a:prstClr>
                  </a:outerShdw>
                </a:effectLst>
                <a:latin typeface="Arial Rounded MT Bold"/>
                <a:ea typeface="+mn-lt"/>
                <a:cs typeface="+mn-lt"/>
              </a:rPr>
              <a:t>13 </a:t>
            </a:r>
            <a:r>
              <a:rPr lang="en-US" baseline="30000" dirty="0">
                <a:effectLst>
                  <a:outerShdw blurRad="50800" dist="38100" dir="2700000" algn="tl" rotWithShape="0">
                    <a:prstClr val="black">
                      <a:alpha val="40000"/>
                    </a:prstClr>
                  </a:outerShdw>
                </a:effectLst>
                <a:latin typeface="Arial Rounded MT Bold"/>
                <a:ea typeface="+mn-lt"/>
                <a:cs typeface="+mn-lt"/>
              </a:rPr>
              <a:t>And lead us not into temptation, but deliver us from evil: For thine is the kingdom, and the power, and the glory, for ever. Amen.</a:t>
            </a:r>
            <a:endParaRPr lang="en-US">
              <a:effectLst>
                <a:outerShdw blurRad="50800" dist="38100" dir="2700000" algn="tl" rotWithShape="0">
                  <a:prstClr val="black">
                    <a:alpha val="40000"/>
                  </a:prstClr>
                </a:outerShdw>
              </a:effectLst>
              <a:latin typeface="Arial Rounded MT Bold"/>
              <a:cs typeface="Arial" panose="020B0604020202020204"/>
            </a:endParaRPr>
          </a:p>
          <a:p>
            <a:pPr>
              <a:buFont typeface="Arial"/>
              <a:buChar char="•"/>
            </a:pPr>
            <a:endParaRPr lang="en-US" baseline="30000" dirty="0">
              <a:effectLst>
                <a:outerShdw blurRad="50800" dist="38100" dir="2700000" algn="tl" rotWithShape="0">
                  <a:prstClr val="black">
                    <a:alpha val="40000"/>
                  </a:prstClr>
                </a:outerShdw>
              </a:effectLst>
              <a:latin typeface="Arial Rounded MT Bold"/>
              <a:ea typeface="+mn-lt"/>
              <a:cs typeface="+mn-lt"/>
            </a:endParaRPr>
          </a:p>
        </p:txBody>
      </p:sp>
    </p:spTree>
    <p:extLst>
      <p:ext uri="{BB962C8B-B14F-4D97-AF65-F5344CB8AC3E}">
        <p14:creationId xmlns:p14="http://schemas.microsoft.com/office/powerpoint/2010/main" val="390576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CECCD0-0D81-61C6-8996-E4490E116EB7}"/>
              </a:ext>
            </a:extLst>
          </p:cNvPr>
          <p:cNvSpPr>
            <a:spLocks noGrp="1"/>
          </p:cNvSpPr>
          <p:nvPr>
            <p:ph idx="1"/>
          </p:nvPr>
        </p:nvSpPr>
        <p:spPr>
          <a:xfrm>
            <a:off x="406730" y="449686"/>
            <a:ext cx="8739397" cy="6674072"/>
          </a:xfrm>
        </p:spPr>
        <p:txBody>
          <a:bodyPr vert="horz" lIns="91440" tIns="45720" rIns="91440" bIns="45720" rtlCol="0" anchor="t">
            <a:normAutofit/>
          </a:bodyPr>
          <a:lstStyle/>
          <a:p>
            <a:pPr marL="457200" indent="-457200"/>
            <a:r>
              <a:rPr lang="en-US" baseline="30000" dirty="0">
                <a:effectLst>
                  <a:outerShdw blurRad="50800" dist="38100" dir="2700000" algn="tl" rotWithShape="0">
                    <a:prstClr val="black">
                      <a:alpha val="40000"/>
                    </a:prstClr>
                  </a:outerShdw>
                </a:effectLst>
                <a:latin typeface="Arial Rounded MT Bold"/>
                <a:ea typeface="+mn-lt"/>
                <a:cs typeface="+mn-lt"/>
              </a:rPr>
              <a:t>This is a template or pattern that Jesus gives us to free and focus our prayers:</a:t>
            </a:r>
            <a:br>
              <a:rPr lang="en-US" baseline="30000" dirty="0">
                <a:effectLst>
                  <a:outerShdw blurRad="50800" dist="38100" dir="2700000" algn="tl" rotWithShape="0">
                    <a:prstClr val="black">
                      <a:alpha val="40000"/>
                    </a:prstClr>
                  </a:outerShdw>
                </a:effectLst>
                <a:latin typeface="Arial Rounded MT Bold"/>
                <a:ea typeface="+mn-lt"/>
                <a:cs typeface="+mn-lt"/>
              </a:rPr>
            </a:br>
            <a:r>
              <a:rPr lang="en-US" baseline="30000" dirty="0">
                <a:effectLst>
                  <a:outerShdw blurRad="50800" dist="38100" dir="2700000" algn="tl" rotWithShape="0">
                    <a:prstClr val="black">
                      <a:alpha val="40000"/>
                    </a:prstClr>
                  </a:outerShdw>
                </a:effectLst>
                <a:latin typeface="Arial Rounded MT Bold"/>
                <a:ea typeface="+mn-lt"/>
                <a:cs typeface="+mn-lt"/>
              </a:rPr>
              <a:t> 1) exalt God; lift him up and acknowledge that he is KING (Psalm 29)</a:t>
            </a:r>
            <a:br>
              <a:rPr lang="en-US" baseline="30000" dirty="0">
                <a:effectLst>
                  <a:outerShdw blurRad="50800" dist="38100" dir="2700000" algn="tl" rotWithShape="0">
                    <a:prstClr val="black">
                      <a:alpha val="40000"/>
                    </a:prstClr>
                  </a:outerShdw>
                </a:effectLst>
                <a:latin typeface="Arial Rounded MT Bold"/>
                <a:ea typeface="+mn-lt"/>
                <a:cs typeface="+mn-lt"/>
              </a:rPr>
            </a:br>
            <a:r>
              <a:rPr lang="en-US" baseline="30000" dirty="0">
                <a:effectLst>
                  <a:outerShdw blurRad="50800" dist="38100" dir="2700000" algn="tl" rotWithShape="0">
                    <a:prstClr val="black">
                      <a:alpha val="40000"/>
                    </a:prstClr>
                  </a:outerShdw>
                </a:effectLst>
                <a:latin typeface="Arial Rounded MT Bold"/>
                <a:ea typeface="+mn-lt"/>
                <a:cs typeface="+mn-lt"/>
              </a:rPr>
              <a:t> 2) seek God’s will; express your desires, ask what God wants, submit to his will in this situation.</a:t>
            </a:r>
            <a:endParaRPr lang="en-US" dirty="0">
              <a:effectLst>
                <a:outerShdw blurRad="50800" dist="38100" dir="2700000" algn="tl" rotWithShape="0">
                  <a:prstClr val="black">
                    <a:alpha val="40000"/>
                  </a:prstClr>
                </a:outerShdw>
              </a:effectLst>
              <a:latin typeface="Arial Rounded MT Bold"/>
            </a:endParaRPr>
          </a:p>
          <a:p>
            <a:pPr marL="457200" indent="-457200"/>
            <a:r>
              <a:rPr lang="en-US" baseline="30000" dirty="0">
                <a:effectLst>
                  <a:outerShdw blurRad="50800" dist="38100" dir="2700000" algn="tl" rotWithShape="0">
                    <a:prstClr val="black">
                      <a:alpha val="40000"/>
                    </a:prstClr>
                  </a:outerShdw>
                </a:effectLst>
                <a:latin typeface="Arial Rounded MT Bold"/>
                <a:ea typeface="+mn-lt"/>
                <a:cs typeface="+mn-lt"/>
              </a:rPr>
              <a:t>Thy kingdom come- not just out there; that God’s rule would invade every area of my life.</a:t>
            </a:r>
            <a:endParaRPr lang="en-US" dirty="0">
              <a:effectLst>
                <a:outerShdw blurRad="50800" dist="38100" dir="2700000" algn="tl" rotWithShape="0">
                  <a:prstClr val="black">
                    <a:alpha val="40000"/>
                  </a:prstClr>
                </a:outerShdw>
              </a:effectLst>
              <a:latin typeface="Arial Rounded MT Bold"/>
              <a:ea typeface="+mn-lt"/>
              <a:cs typeface="+mn-lt"/>
            </a:endParaRPr>
          </a:p>
          <a:p>
            <a:pPr marL="457200" indent="-457200"/>
            <a:r>
              <a:rPr lang="en-US" baseline="30000" dirty="0">
                <a:effectLst>
                  <a:outerShdw blurRad="50800" dist="38100" dir="2700000" algn="tl" rotWithShape="0">
                    <a:prstClr val="black">
                      <a:alpha val="40000"/>
                    </a:prstClr>
                  </a:outerShdw>
                </a:effectLst>
                <a:latin typeface="Arial Rounded MT Bold"/>
                <a:ea typeface="+mn-lt"/>
                <a:cs typeface="+mn-lt"/>
              </a:rPr>
              <a:t>Protects our hearts against bitterness due to circumstances.</a:t>
            </a:r>
            <a:endParaRPr lang="en-US" dirty="0">
              <a:effectLst>
                <a:outerShdw blurRad="50800" dist="38100" dir="2700000" algn="tl" rotWithShape="0">
                  <a:prstClr val="black">
                    <a:alpha val="40000"/>
                  </a:prstClr>
                </a:outerShdw>
              </a:effectLst>
              <a:latin typeface="Arial Rounded MT Bold"/>
              <a:ea typeface="+mn-lt"/>
              <a:cs typeface="+mn-lt"/>
            </a:endParaRPr>
          </a:p>
          <a:p>
            <a:pPr marL="457200" indent="-457200"/>
            <a:r>
              <a:rPr lang="en-US" baseline="30000" dirty="0">
                <a:effectLst>
                  <a:outerShdw blurRad="50800" dist="38100" dir="2700000" algn="tl" rotWithShape="0">
                    <a:prstClr val="black">
                      <a:alpha val="40000"/>
                    </a:prstClr>
                  </a:outerShdw>
                </a:effectLst>
                <a:latin typeface="Arial Rounded MT Bold"/>
                <a:ea typeface="+mn-lt"/>
                <a:cs typeface="+mn-lt"/>
              </a:rPr>
              <a:t>Reminds us that God is THE TREASURE.</a:t>
            </a:r>
            <a:endParaRPr lang="en-US" dirty="0">
              <a:effectLst>
                <a:outerShdw blurRad="50800" dist="38100" dir="2700000" algn="tl" rotWithShape="0">
                  <a:prstClr val="black">
                    <a:alpha val="40000"/>
                  </a:prstClr>
                </a:outerShdw>
              </a:effectLst>
              <a:latin typeface="Arial Rounded MT Bold"/>
              <a:cs typeface="Arial"/>
            </a:endParaRPr>
          </a:p>
        </p:txBody>
      </p:sp>
    </p:spTree>
    <p:extLst>
      <p:ext uri="{BB962C8B-B14F-4D97-AF65-F5344CB8AC3E}">
        <p14:creationId xmlns:p14="http://schemas.microsoft.com/office/powerpoint/2010/main" val="366955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CECCD0-0D81-61C6-8996-E4490E116EB7}"/>
              </a:ext>
            </a:extLst>
          </p:cNvPr>
          <p:cNvSpPr>
            <a:spLocks noGrp="1"/>
          </p:cNvSpPr>
          <p:nvPr>
            <p:ph idx="1"/>
          </p:nvPr>
        </p:nvSpPr>
        <p:spPr>
          <a:xfrm>
            <a:off x="197276" y="340719"/>
            <a:ext cx="8805201" cy="6179670"/>
          </a:xfrm>
        </p:spPr>
        <p:txBody>
          <a:bodyPr vert="horz" lIns="91440" tIns="45720" rIns="91440" bIns="45720" rtlCol="0" anchor="t">
            <a:normAutofit/>
          </a:bodyPr>
          <a:lstStyle/>
          <a:p>
            <a:pPr marL="0" indent="0">
              <a:buNone/>
            </a:pPr>
            <a:r>
              <a:rPr lang="en-US" sz="3200" baseline="30000" dirty="0">
                <a:effectLst>
                  <a:outerShdw blurRad="50800" dist="38100" dir="2700000" algn="tl" rotWithShape="0">
                    <a:prstClr val="black">
                      <a:alpha val="40000"/>
                    </a:prstClr>
                  </a:outerShdw>
                </a:effectLst>
                <a:latin typeface="Arial Rounded MT Bold"/>
                <a:ea typeface="+mn-lt"/>
                <a:cs typeface="+mn-lt"/>
              </a:rPr>
              <a:t>1) Exalt God; lift him up and acknowledge that he is KING. (Psalm 29)</a:t>
            </a:r>
            <a:br>
              <a:rPr lang="en-US" sz="3200" baseline="30000" dirty="0">
                <a:effectLst>
                  <a:outerShdw blurRad="50800" dist="38100" dir="2700000" algn="tl" rotWithShape="0">
                    <a:prstClr val="black">
                      <a:alpha val="40000"/>
                    </a:prstClr>
                  </a:outerShdw>
                </a:effectLst>
                <a:latin typeface="Arial Rounded MT Bold"/>
                <a:ea typeface="+mn-lt"/>
                <a:cs typeface="+mn-lt"/>
              </a:rPr>
            </a:br>
            <a:endParaRPr lang="en-US" sz="3200" baseline="30000" dirty="0">
              <a:effectLst>
                <a:outerShdw blurRad="50800" dist="38100" dir="2700000" algn="tl" rotWithShape="0">
                  <a:prstClr val="black">
                    <a:alpha val="40000"/>
                  </a:prstClr>
                </a:outerShdw>
              </a:effectLst>
              <a:latin typeface="Arial Rounded MT Bold"/>
              <a:ea typeface="+mn-lt"/>
              <a:cs typeface="+mn-lt"/>
            </a:endParaRPr>
          </a:p>
          <a:p>
            <a:pPr marL="0" indent="0">
              <a:buNone/>
            </a:pPr>
            <a:r>
              <a:rPr lang="en-US" sz="3200" baseline="30000" dirty="0">
                <a:effectLst>
                  <a:outerShdw blurRad="50800" dist="38100" dir="2700000" algn="tl" rotWithShape="0">
                    <a:prstClr val="black">
                      <a:alpha val="40000"/>
                    </a:prstClr>
                  </a:outerShdw>
                </a:effectLst>
                <a:latin typeface="Arial Rounded MT Bold"/>
                <a:ea typeface="+mn-lt"/>
                <a:cs typeface="+mn-lt"/>
              </a:rPr>
              <a:t>2) Seek God’s will; express your desires, ask what God wants, submit to his will in this situation.</a:t>
            </a:r>
            <a:br>
              <a:rPr lang="en-US" sz="3200" baseline="30000" dirty="0">
                <a:effectLst>
                  <a:outerShdw blurRad="50800" dist="38100" dir="2700000" algn="tl" rotWithShape="0">
                    <a:prstClr val="black">
                      <a:alpha val="40000"/>
                    </a:prstClr>
                  </a:outerShdw>
                </a:effectLst>
                <a:latin typeface="Arial Rounded MT Bold"/>
                <a:ea typeface="+mn-lt"/>
                <a:cs typeface="+mn-lt"/>
              </a:rPr>
            </a:br>
            <a:endParaRPr lang="en-US" sz="3200" baseline="30000" dirty="0">
              <a:effectLst>
                <a:outerShdw blurRad="50800" dist="38100" dir="2700000" algn="tl" rotWithShape="0">
                  <a:prstClr val="black">
                    <a:alpha val="40000"/>
                  </a:prstClr>
                </a:outerShdw>
              </a:effectLst>
              <a:latin typeface="Arial Rounded MT Bold"/>
              <a:ea typeface="+mn-lt"/>
              <a:cs typeface="+mn-lt"/>
            </a:endParaRPr>
          </a:p>
          <a:p>
            <a:pPr marL="0" indent="0">
              <a:buNone/>
            </a:pPr>
            <a:r>
              <a:rPr lang="en-US" sz="3200" baseline="30000" dirty="0">
                <a:effectLst>
                  <a:outerShdw blurRad="50800" dist="38100" dir="2700000" algn="tl" rotWithShape="0">
                    <a:prstClr val="black">
                      <a:alpha val="40000"/>
                    </a:prstClr>
                  </a:outerShdw>
                </a:effectLst>
                <a:latin typeface="Arial Rounded MT Bold"/>
                <a:ea typeface="+mn-lt"/>
                <a:cs typeface="+mn-lt"/>
              </a:rPr>
              <a:t>3) Simple needs; try to speak plainly; confess your neediness.</a:t>
            </a:r>
            <a:br>
              <a:rPr lang="en-US" sz="3200" baseline="30000" dirty="0">
                <a:effectLst>
                  <a:outerShdw blurRad="50800" dist="38100" dir="2700000" algn="tl" rotWithShape="0">
                    <a:prstClr val="black">
                      <a:alpha val="40000"/>
                    </a:prstClr>
                  </a:outerShdw>
                </a:effectLst>
                <a:latin typeface="Arial Rounded MT Bold"/>
                <a:ea typeface="+mn-lt"/>
                <a:cs typeface="+mn-lt"/>
              </a:rPr>
            </a:br>
            <a:endParaRPr lang="en-US" sz="3200" baseline="30000" dirty="0">
              <a:effectLst>
                <a:outerShdw blurRad="50800" dist="38100" dir="2700000" algn="tl" rotWithShape="0">
                  <a:prstClr val="black">
                    <a:alpha val="40000"/>
                  </a:prstClr>
                </a:outerShdw>
              </a:effectLst>
              <a:latin typeface="Arial Rounded MT Bold"/>
              <a:ea typeface="+mn-lt"/>
              <a:cs typeface="+mn-lt"/>
            </a:endParaRPr>
          </a:p>
          <a:p>
            <a:pPr marL="0" indent="0">
              <a:buNone/>
            </a:pPr>
            <a:r>
              <a:rPr lang="en-US" sz="3200" baseline="30000" dirty="0">
                <a:effectLst>
                  <a:outerShdw blurRad="50800" dist="38100" dir="2700000" algn="tl" rotWithShape="0">
                    <a:prstClr val="black">
                      <a:alpha val="40000"/>
                    </a:prstClr>
                  </a:outerShdw>
                </a:effectLst>
                <a:latin typeface="Arial Rounded MT Bold"/>
                <a:ea typeface="+mn-lt"/>
                <a:cs typeface="+mn-lt"/>
              </a:rPr>
              <a:t>4) Overwhelmed by grace; are you praying about some hurt or pain from another?  </a:t>
            </a:r>
            <a:endParaRPr lang="en-US" sz="3200" baseline="30000">
              <a:effectLst>
                <a:outerShdw blurRad="50800" dist="38100" dir="2700000" algn="tl" rotWithShape="0">
                  <a:prstClr val="black">
                    <a:alpha val="40000"/>
                  </a:prstClr>
                </a:outerShdw>
              </a:effectLst>
              <a:latin typeface="Arial Rounded MT Bold"/>
              <a:ea typeface="+mn-lt"/>
              <a:cs typeface="+mn-lt"/>
            </a:endParaRPr>
          </a:p>
          <a:p>
            <a:pPr marL="0" indent="0">
              <a:buNone/>
            </a:pPr>
            <a:r>
              <a:rPr lang="en-US" sz="3200" baseline="30000" dirty="0">
                <a:effectLst>
                  <a:outerShdw blurRad="50800" dist="38100" dir="2700000" algn="tl" rotWithShape="0">
                    <a:prstClr val="black">
                      <a:alpha val="40000"/>
                    </a:prstClr>
                  </a:outerShdw>
                </a:effectLst>
                <a:latin typeface="Arial Rounded MT Bold"/>
                <a:ea typeface="+mn-lt"/>
                <a:cs typeface="+mn-lt"/>
              </a:rPr>
              <a:t>5) Desire to be committed to holiness.</a:t>
            </a:r>
          </a:p>
          <a:p>
            <a:pPr marL="0" indent="0">
              <a:buNone/>
            </a:pPr>
            <a:r>
              <a:rPr lang="en-US" sz="3200" baseline="30000" dirty="0">
                <a:effectLst>
                  <a:outerShdw blurRad="50800" dist="38100" dir="2700000" algn="tl" rotWithShape="0">
                    <a:prstClr val="black">
                      <a:alpha val="40000"/>
                    </a:prstClr>
                  </a:outerShdw>
                </a:effectLst>
                <a:latin typeface="Arial Rounded MT Bold"/>
                <a:ea typeface="+mn-lt"/>
                <a:cs typeface="+mn-lt"/>
              </a:rPr>
              <a:t>6) Rest in and live like God is in control.</a:t>
            </a:r>
            <a:endParaRPr lang="en-US" sz="3200" baseline="30000" dirty="0">
              <a:effectLst>
                <a:outerShdw blurRad="50800" dist="38100" dir="2700000" algn="tl" rotWithShape="0">
                  <a:prstClr val="black">
                    <a:alpha val="40000"/>
                  </a:prstClr>
                </a:outerShdw>
              </a:effectLst>
              <a:latin typeface="Arial Rounded MT Bold"/>
              <a:cs typeface="Arial"/>
            </a:endParaRPr>
          </a:p>
        </p:txBody>
      </p:sp>
    </p:spTree>
    <p:extLst>
      <p:ext uri="{BB962C8B-B14F-4D97-AF65-F5344CB8AC3E}">
        <p14:creationId xmlns:p14="http://schemas.microsoft.com/office/powerpoint/2010/main" val="52717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TotalTime>
  <Words>342</Words>
  <Application>Microsoft Office PowerPoint</Application>
  <PresentationFormat>On-screen Show (4:3)</PresentationFormat>
  <Paragraphs>15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Wes Pogue</dc:creator>
  <cp:lastModifiedBy>Wes Pogue</cp:lastModifiedBy>
  <cp:revision>867</cp:revision>
  <dcterms:created xsi:type="dcterms:W3CDTF">2022-08-15T18:52:56Z</dcterms:created>
  <dcterms:modified xsi:type="dcterms:W3CDTF">2022-10-01T14:58:01Z</dcterms:modified>
</cp:coreProperties>
</file>