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</p:sldMasterIdLst>
  <p:notesMasterIdLst>
    <p:notesMasterId r:id="rId15"/>
  </p:notesMasterIdLst>
  <p:sldIdLst>
    <p:sldId id="276" r:id="rId2"/>
    <p:sldId id="277" r:id="rId3"/>
    <p:sldId id="278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88" r:id="rId14"/>
  </p:sldIdLst>
  <p:sldSz cx="9144000" cy="5143500" type="screen16x9"/>
  <p:notesSz cx="6858000" cy="9144000"/>
  <p:defaultTextStyle>
    <a:lvl1pPr>
      <a:defRPr>
        <a:solidFill>
          <a:srgbClr val="FFFFFF"/>
        </a:solidFill>
        <a:latin typeface="Calibri"/>
        <a:ea typeface="Calibri"/>
        <a:cs typeface="Calibri"/>
        <a:sym typeface="Calibri"/>
      </a:defRPr>
    </a:lvl1pPr>
    <a:lvl2pPr indent="457200">
      <a:defRPr>
        <a:solidFill>
          <a:srgbClr val="FFFFFF"/>
        </a:solidFill>
        <a:latin typeface="Calibri"/>
        <a:ea typeface="Calibri"/>
        <a:cs typeface="Calibri"/>
        <a:sym typeface="Calibri"/>
      </a:defRPr>
    </a:lvl2pPr>
    <a:lvl3pPr indent="914400">
      <a:defRPr>
        <a:solidFill>
          <a:srgbClr val="FFFFFF"/>
        </a:solidFill>
        <a:latin typeface="Calibri"/>
        <a:ea typeface="Calibri"/>
        <a:cs typeface="Calibri"/>
        <a:sym typeface="Calibri"/>
      </a:defRPr>
    </a:lvl3pPr>
    <a:lvl4pPr indent="1371600">
      <a:defRPr>
        <a:solidFill>
          <a:srgbClr val="FFFFFF"/>
        </a:solidFill>
        <a:latin typeface="Calibri"/>
        <a:ea typeface="Calibri"/>
        <a:cs typeface="Calibri"/>
        <a:sym typeface="Calibri"/>
      </a:defRPr>
    </a:lvl4pPr>
    <a:lvl5pPr indent="1828800">
      <a:defRPr>
        <a:solidFill>
          <a:srgbClr val="FFFFFF"/>
        </a:solidFill>
        <a:latin typeface="Calibri"/>
        <a:ea typeface="Calibri"/>
        <a:cs typeface="Calibri"/>
        <a:sym typeface="Calibri"/>
      </a:defRPr>
    </a:lvl5pPr>
    <a:lvl6pPr indent="2286000">
      <a:defRPr>
        <a:solidFill>
          <a:srgbClr val="FFFFFF"/>
        </a:solidFill>
        <a:latin typeface="Calibri"/>
        <a:ea typeface="Calibri"/>
        <a:cs typeface="Calibri"/>
        <a:sym typeface="Calibri"/>
      </a:defRPr>
    </a:lvl6pPr>
    <a:lvl7pPr indent="2743200">
      <a:defRPr>
        <a:solidFill>
          <a:srgbClr val="FFFFFF"/>
        </a:solidFill>
        <a:latin typeface="Calibri"/>
        <a:ea typeface="Calibri"/>
        <a:cs typeface="Calibri"/>
        <a:sym typeface="Calibri"/>
      </a:defRPr>
    </a:lvl7pPr>
    <a:lvl8pPr indent="3200400">
      <a:defRPr>
        <a:solidFill>
          <a:srgbClr val="FFFFFF"/>
        </a:solidFill>
        <a:latin typeface="Calibri"/>
        <a:ea typeface="Calibri"/>
        <a:cs typeface="Calibri"/>
        <a:sym typeface="Calibri"/>
      </a:defRPr>
    </a:lvl8pPr>
    <a:lvl9pPr indent="3657600">
      <a:defRPr>
        <a:solidFill>
          <a:srgbClr val="FFFFFF"/>
        </a:solidFill>
        <a:latin typeface="Calibri"/>
        <a:ea typeface="Calibri"/>
        <a:cs typeface="Calibri"/>
        <a:sym typeface="Calibri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2F2F2"/>
          </a:solidFill>
        </a:fill>
      </a:tcStyle>
    </a:wholeTbl>
    <a:band2H>
      <a:tcTxStyle/>
      <a:tcStyle>
        <a:tcBdr/>
        <a:fill>
          <a:solidFill>
            <a:srgbClr val="F9F9F9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DDDDD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DDDDD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DDDDD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CDCDC"/>
          </a:solidFill>
        </a:fill>
      </a:tcStyle>
    </a:wholeTbl>
    <a:band2H>
      <a:tcTxStyle/>
      <a:tcStyle>
        <a:tcBdr/>
        <a:fill>
          <a:solidFill>
            <a:srgbClr val="EEEEEE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69696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69696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69696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FCFCF"/>
          </a:solidFill>
        </a:fill>
      </a:tcStyle>
    </a:wholeTbl>
    <a:band2H>
      <a:tcTxStyle/>
      <a:tcStyle>
        <a:tcBdr/>
        <a:fill>
          <a:solidFill>
            <a:srgbClr val="E8E8E8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D4D4D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D4D4D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D4D4D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DDDDD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FFFFFF"/>
              </a:solidFill>
              <a:prstDash val="solid"/>
              <a:bevel/>
            </a:ln>
          </a:top>
          <a:bottom>
            <a:ln w="254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bevel/>
            </a:ln>
          </a:top>
          <a:bottom>
            <a:ln w="254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DDDDD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2708684C-4D16-4618-839F-0558EEFCDFE6}" styleName="">
    <a:tblBg/>
    <a:wholeTb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508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254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4" autoAdjust="0"/>
    <p:restoredTop sz="94660"/>
  </p:normalViewPr>
  <p:slideViewPr>
    <p:cSldViewPr snapToGrid="0">
      <p:cViewPr varScale="1">
        <p:scale>
          <a:sx n="86" d="100"/>
          <a:sy n="86" d="100"/>
        </p:scale>
        <p:origin x="-264" y="-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47" name="Shape 4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xmlns="" val="339341227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73589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7/5/2015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pPr lv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7/5/2015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pPr lv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7/5/2015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pPr lv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279412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Click to edit Master title style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4038600" cy="3943351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Click to edit Master text styles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Second level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Third level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Fourth level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Fifth level</a:t>
            </a:r>
          </a:p>
        </p:txBody>
      </p:sp>
      <p:sp>
        <p:nvSpPr>
          <p:cNvPr id="20" name="Shape 2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7/5/2015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pPr lv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7/5/2015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pPr lv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7/5/2015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pPr lv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7/5/2015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pPr lv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7/5/2015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pPr lv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7/5/2015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pPr lv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7/5/2015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pPr lv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7/5/2015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n-US" smtClean="0"/>
              <a:pPr lv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pPr/>
              <a:t>7/5/2015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fld id="{86CB4B4D-7CA3-9044-876B-883B54F8677D}" type="slidenum">
              <a:rPr lang="en-US" smtClean="0"/>
              <a:pPr lv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Memorial_Day_Flag_Welcome_wide_t_n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558009"/>
            <a:ext cx="9144000" cy="409342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40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Optima"/>
                <a:cs typeface="Optima"/>
                <a:sym typeface="Calibri"/>
              </a:rPr>
              <a:t>Gospel Living</a:t>
            </a:r>
          </a:p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400" dirty="0" smtClean="0">
                <a:latin typeface="Optima"/>
                <a:cs typeface="Optima"/>
              </a:rPr>
              <a:t>in a</a:t>
            </a:r>
          </a:p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40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Optima"/>
                <a:cs typeface="Optima"/>
                <a:sym typeface="Calibri"/>
              </a:rPr>
              <a:t>Changing World</a:t>
            </a:r>
          </a:p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3200" dirty="0" smtClean="0">
              <a:latin typeface="Optima"/>
              <a:cs typeface="Optima"/>
            </a:endParaRPr>
          </a:p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 smtClean="0">
                <a:latin typeface="Optima"/>
                <a:cs typeface="Optima"/>
              </a:rPr>
              <a:t>7.5.15</a:t>
            </a:r>
          </a:p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3200" dirty="0">
              <a:latin typeface="Optima"/>
              <a:cs typeface="Optima"/>
            </a:endParaRPr>
          </a:p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Optima"/>
                <a:cs typeface="Optima"/>
                <a:sym typeface="Calibri"/>
              </a:rPr>
              <a:t>1 Peter 2:11-25</a:t>
            </a:r>
            <a:endParaRPr kumimoji="0" lang="en-US" sz="320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Optima"/>
              <a:cs typeface="Optima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6517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emorial_Day_Flag_Welcome_wide_c_n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2522" y="362893"/>
            <a:ext cx="860730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Optima"/>
                <a:cs typeface="Optima"/>
              </a:rPr>
              <a:t>We follow Christ in </a:t>
            </a:r>
            <a:r>
              <a:rPr lang="en-US" dirty="0" smtClean="0">
                <a:latin typeface="Optima"/>
                <a:cs typeface="Optima"/>
              </a:rPr>
              <a:t>suffering.</a:t>
            </a:r>
            <a:endParaRPr lang="en-US" dirty="0" smtClean="0">
              <a:latin typeface="Optima"/>
              <a:cs typeface="Optima"/>
            </a:endParaRPr>
          </a:p>
          <a:p>
            <a:endParaRPr lang="en-US" dirty="0">
              <a:latin typeface="Optima"/>
              <a:cs typeface="Optima"/>
            </a:endParaRPr>
          </a:p>
          <a:p>
            <a:r>
              <a:rPr lang="en-US" dirty="0" smtClean="0">
                <a:latin typeface="Optima"/>
                <a:cs typeface="Optima"/>
              </a:rPr>
              <a:t>We never back away from confronting sin and loving </a:t>
            </a:r>
            <a:r>
              <a:rPr lang="en-US" dirty="0" smtClean="0">
                <a:latin typeface="Optima"/>
                <a:cs typeface="Optima"/>
              </a:rPr>
              <a:t>people.</a:t>
            </a:r>
            <a:endParaRPr lang="en-US" dirty="0">
              <a:latin typeface="Optima"/>
              <a:cs typeface="Optima"/>
            </a:endParaRPr>
          </a:p>
          <a:p>
            <a:endParaRPr lang="en-US" dirty="0">
              <a:latin typeface="Optima"/>
              <a:cs typeface="Optima"/>
            </a:endParaRPr>
          </a:p>
          <a:p>
            <a:r>
              <a:rPr lang="en-US" dirty="0" smtClean="0">
                <a:latin typeface="Optima"/>
                <a:cs typeface="Optima"/>
              </a:rPr>
              <a:t>We live and speak like God is sovereign and </a:t>
            </a:r>
            <a:r>
              <a:rPr lang="en-US" dirty="0" smtClean="0">
                <a:latin typeface="Optima"/>
                <a:cs typeface="Optima"/>
              </a:rPr>
              <a:t>good.</a:t>
            </a:r>
            <a:endParaRPr lang="en-US" dirty="0" smtClean="0">
              <a:latin typeface="Optima"/>
              <a:cs typeface="Optim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425264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emorial_Day_Flag_Welcome_wide_c_n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2522" y="362893"/>
            <a:ext cx="860730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Optima"/>
                <a:cs typeface="Optima"/>
              </a:rPr>
              <a:t>What do we not do?</a:t>
            </a:r>
          </a:p>
          <a:p>
            <a:pPr marL="457200" indent="-285750">
              <a:buFont typeface="Arial"/>
              <a:buChar char="•"/>
            </a:pPr>
            <a:r>
              <a:rPr lang="en-US" dirty="0" smtClean="0">
                <a:latin typeface="Optima"/>
                <a:cs typeface="Optima"/>
              </a:rPr>
              <a:t>Stay in the sin and lies of prosperity gospel</a:t>
            </a:r>
          </a:p>
          <a:p>
            <a:pPr marL="457200" indent="-285750">
              <a:buFont typeface="Arial"/>
              <a:buChar char="•"/>
            </a:pPr>
            <a:r>
              <a:rPr lang="en-US" dirty="0" smtClean="0">
                <a:latin typeface="Optima"/>
                <a:cs typeface="Optima"/>
              </a:rPr>
              <a:t>Correlate America to God’s Kingdom</a:t>
            </a:r>
          </a:p>
          <a:p>
            <a:pPr marL="457200" indent="-285750">
              <a:buFont typeface="Arial"/>
              <a:buChar char="•"/>
            </a:pPr>
            <a:r>
              <a:rPr lang="en-US" dirty="0" smtClean="0">
                <a:latin typeface="Optima"/>
                <a:cs typeface="Optima"/>
              </a:rPr>
              <a:t>Force Jesus into a political cause</a:t>
            </a:r>
          </a:p>
          <a:p>
            <a:pPr marL="457200" indent="-285750">
              <a:buFont typeface="Arial"/>
              <a:buChar char="•"/>
            </a:pPr>
            <a:r>
              <a:rPr lang="en-US" dirty="0" smtClean="0">
                <a:latin typeface="Optima"/>
                <a:cs typeface="Optima"/>
              </a:rPr>
              <a:t>Cave in</a:t>
            </a:r>
          </a:p>
          <a:p>
            <a:pPr marL="457200" indent="-285750">
              <a:buFont typeface="Arial"/>
              <a:buChar char="•"/>
            </a:pPr>
            <a:r>
              <a:rPr lang="en-US" dirty="0" smtClean="0">
                <a:latin typeface="Optima"/>
                <a:cs typeface="Optima"/>
              </a:rPr>
              <a:t>Stay the same</a:t>
            </a:r>
          </a:p>
          <a:p>
            <a:pPr marL="457200" indent="-285750">
              <a:buFont typeface="Arial"/>
              <a:buChar char="•"/>
            </a:pPr>
            <a:r>
              <a:rPr lang="en-US" dirty="0" smtClean="0">
                <a:latin typeface="Optima"/>
                <a:cs typeface="Optima"/>
              </a:rPr>
              <a:t>Panic</a:t>
            </a:r>
          </a:p>
        </p:txBody>
      </p:sp>
    </p:spTree>
    <p:extLst>
      <p:ext uri="{BB962C8B-B14F-4D97-AF65-F5344CB8AC3E}">
        <p14:creationId xmlns:p14="http://schemas.microsoft.com/office/powerpoint/2010/main" xmlns="" val="251090404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emorial_Day_Flag_Welcome_wide_c_n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2522" y="362893"/>
            <a:ext cx="860730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Optima"/>
                <a:cs typeface="Optima"/>
              </a:rPr>
              <a:t>What do we do?</a:t>
            </a:r>
          </a:p>
          <a:p>
            <a:pPr marL="457200" indent="-285750">
              <a:buFont typeface="Arial"/>
              <a:buChar char="•"/>
            </a:pPr>
            <a:r>
              <a:rPr lang="en-US" dirty="0" smtClean="0">
                <a:latin typeface="Optima"/>
                <a:cs typeface="Optima"/>
              </a:rPr>
              <a:t>Use legal means and the system to undo evil</a:t>
            </a:r>
          </a:p>
          <a:p>
            <a:pPr marL="685800" lvl="2" indent="-285750">
              <a:buFont typeface="Arial"/>
              <a:buChar char="•"/>
            </a:pPr>
            <a:r>
              <a:rPr lang="en-US" dirty="0" smtClean="0">
                <a:latin typeface="Optima"/>
                <a:cs typeface="Optima"/>
              </a:rPr>
              <a:t>Article 3, Section 2 of the Constitution</a:t>
            </a:r>
          </a:p>
          <a:p>
            <a:pPr marL="685800" lvl="2" indent="-285750">
              <a:buFont typeface="Arial"/>
              <a:buChar char="•"/>
            </a:pPr>
            <a:r>
              <a:rPr lang="en-US" dirty="0" smtClean="0">
                <a:latin typeface="Optima"/>
                <a:cs typeface="Optima"/>
              </a:rPr>
              <a:t>“The majority’s decision is an act of will, not a legal </a:t>
            </a:r>
            <a:r>
              <a:rPr lang="en-US" dirty="0" smtClean="0">
                <a:latin typeface="Optima"/>
                <a:cs typeface="Optima"/>
              </a:rPr>
              <a:t>judgment</a:t>
            </a:r>
            <a:r>
              <a:rPr lang="en-US" dirty="0" smtClean="0">
                <a:latin typeface="Optima"/>
                <a:cs typeface="Optima"/>
              </a:rPr>
              <a:t>.”</a:t>
            </a:r>
          </a:p>
          <a:p>
            <a:pPr marL="400050" lvl="2" indent="0"/>
            <a:r>
              <a:rPr lang="en-US" dirty="0">
                <a:latin typeface="Optima"/>
                <a:cs typeface="Optima"/>
              </a:rPr>
              <a:t> </a:t>
            </a:r>
            <a:r>
              <a:rPr lang="en-US" dirty="0" smtClean="0">
                <a:latin typeface="Optima"/>
                <a:cs typeface="Optima"/>
              </a:rPr>
              <a:t>     – Chief Justice Roberts</a:t>
            </a:r>
          </a:p>
          <a:p>
            <a:pPr marL="457200" lvl="2" indent="-285750">
              <a:buFont typeface="Arial"/>
              <a:buChar char="•"/>
            </a:pPr>
            <a:r>
              <a:rPr lang="en-US" dirty="0" smtClean="0">
                <a:latin typeface="Optima"/>
                <a:cs typeface="Optima"/>
              </a:rPr>
              <a:t>Speak prophetically</a:t>
            </a:r>
          </a:p>
          <a:p>
            <a:pPr marL="457200" lvl="2" indent="-285750">
              <a:buFont typeface="Arial"/>
              <a:buChar char="•"/>
            </a:pPr>
            <a:r>
              <a:rPr lang="en-US" dirty="0" smtClean="0">
                <a:latin typeface="Optima"/>
                <a:cs typeface="Optima"/>
              </a:rPr>
              <a:t>Feel weird</a:t>
            </a:r>
          </a:p>
          <a:p>
            <a:pPr marL="457200" lvl="2" indent="-285750">
              <a:buFont typeface="Arial"/>
              <a:buChar char="•"/>
            </a:pPr>
            <a:r>
              <a:rPr lang="en-US" dirty="0" smtClean="0">
                <a:latin typeface="Optima"/>
                <a:cs typeface="Optima"/>
              </a:rPr>
              <a:t>“My eyes have shed streams of tears, because people do not keep Your law.” (Psalm 119:136)</a:t>
            </a:r>
          </a:p>
          <a:p>
            <a:pPr marL="457200" lvl="2" indent="-285750">
              <a:buFont typeface="Arial"/>
              <a:buChar char="•"/>
            </a:pPr>
            <a:r>
              <a:rPr lang="en-US" dirty="0" smtClean="0">
                <a:latin typeface="Optima"/>
                <a:cs typeface="Optima"/>
              </a:rPr>
              <a:t>Live for the gospel</a:t>
            </a:r>
          </a:p>
          <a:p>
            <a:pPr marL="457200" lvl="2" indent="-285750">
              <a:buFont typeface="Arial"/>
              <a:buChar char="•"/>
            </a:pPr>
            <a:r>
              <a:rPr lang="en-US" dirty="0" smtClean="0">
                <a:latin typeface="Optima"/>
                <a:cs typeface="Optima"/>
              </a:rPr>
              <a:t>Stand for those who cannot stand for themselves</a:t>
            </a:r>
          </a:p>
          <a:p>
            <a:pPr marL="457200" lvl="2" indent="-285750">
              <a:buFont typeface="Arial"/>
              <a:buChar char="•"/>
            </a:pPr>
            <a:r>
              <a:rPr lang="en-US" dirty="0" smtClean="0">
                <a:latin typeface="Optima"/>
                <a:cs typeface="Optima"/>
              </a:rPr>
              <a:t>Love, </a:t>
            </a:r>
            <a:r>
              <a:rPr lang="en-US" dirty="0" smtClean="0">
                <a:latin typeface="Optima"/>
                <a:cs typeface="Optima"/>
              </a:rPr>
              <a:t>shepherd, </a:t>
            </a:r>
            <a:r>
              <a:rPr lang="en-US" dirty="0" smtClean="0">
                <a:latin typeface="Optima"/>
                <a:cs typeface="Optima"/>
              </a:rPr>
              <a:t>and teach</a:t>
            </a:r>
          </a:p>
          <a:p>
            <a:pPr marL="457200" lvl="2" indent="-285750">
              <a:buFont typeface="Arial"/>
              <a:buChar char="•"/>
            </a:pPr>
            <a:r>
              <a:rPr lang="en-US" dirty="0" smtClean="0">
                <a:latin typeface="Optima"/>
                <a:cs typeface="Optima"/>
              </a:rPr>
              <a:t>Pray and repent</a:t>
            </a:r>
          </a:p>
        </p:txBody>
      </p:sp>
    </p:spTree>
    <p:extLst>
      <p:ext uri="{BB962C8B-B14F-4D97-AF65-F5344CB8AC3E}">
        <p14:creationId xmlns:p14="http://schemas.microsoft.com/office/powerpoint/2010/main" xmlns="" val="250516224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emorial_Day_Flag_Welcome_wide_c_n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2522" y="362893"/>
            <a:ext cx="8607303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Optima"/>
                <a:cs typeface="Optima"/>
              </a:rPr>
              <a:t>God bless </a:t>
            </a:r>
            <a:r>
              <a:rPr lang="en-US" dirty="0" smtClean="0">
                <a:latin typeface="Optima"/>
                <a:cs typeface="Optima"/>
              </a:rPr>
              <a:t>America</a:t>
            </a:r>
            <a:endParaRPr lang="en-US" dirty="0">
              <a:latin typeface="Optima"/>
              <a:cs typeface="Optima"/>
            </a:endParaRPr>
          </a:p>
          <a:p>
            <a:r>
              <a:rPr lang="en-US" dirty="0">
                <a:latin typeface="Optima"/>
                <a:cs typeface="Optima"/>
              </a:rPr>
              <a:t>L</a:t>
            </a:r>
            <a:r>
              <a:rPr lang="en-US" dirty="0" smtClean="0">
                <a:latin typeface="Optima"/>
                <a:cs typeface="Optima"/>
              </a:rPr>
              <a:t>and </a:t>
            </a:r>
            <a:r>
              <a:rPr lang="en-US" dirty="0">
                <a:latin typeface="Optima"/>
                <a:cs typeface="Optima"/>
              </a:rPr>
              <a:t>that I </a:t>
            </a:r>
            <a:r>
              <a:rPr lang="en-US" dirty="0" smtClean="0">
                <a:latin typeface="Optima"/>
                <a:cs typeface="Optima"/>
              </a:rPr>
              <a:t>love</a:t>
            </a:r>
            <a:endParaRPr lang="en-US" dirty="0">
              <a:latin typeface="Optima"/>
              <a:cs typeface="Optima"/>
            </a:endParaRPr>
          </a:p>
          <a:p>
            <a:r>
              <a:rPr lang="en-US" dirty="0" smtClean="0">
                <a:latin typeface="Optima"/>
                <a:cs typeface="Optima"/>
              </a:rPr>
              <a:t>Stand </a:t>
            </a:r>
            <a:r>
              <a:rPr lang="en-US" dirty="0">
                <a:latin typeface="Optima"/>
                <a:cs typeface="Optima"/>
              </a:rPr>
              <a:t>beside </a:t>
            </a:r>
            <a:r>
              <a:rPr lang="en-US" dirty="0" smtClean="0">
                <a:latin typeface="Optima"/>
                <a:cs typeface="Optima"/>
              </a:rPr>
              <a:t>her </a:t>
            </a:r>
            <a:r>
              <a:rPr lang="en-US" dirty="0">
                <a:latin typeface="Optima"/>
                <a:cs typeface="Optima"/>
              </a:rPr>
              <a:t>and guide </a:t>
            </a:r>
            <a:r>
              <a:rPr lang="en-US" dirty="0" smtClean="0">
                <a:latin typeface="Optima"/>
                <a:cs typeface="Optima"/>
              </a:rPr>
              <a:t>her</a:t>
            </a:r>
            <a:endParaRPr lang="en-US" dirty="0">
              <a:latin typeface="Optima"/>
              <a:cs typeface="Optima"/>
            </a:endParaRPr>
          </a:p>
          <a:p>
            <a:r>
              <a:rPr lang="en-US" dirty="0" smtClean="0">
                <a:latin typeface="Optima"/>
                <a:cs typeface="Optima"/>
              </a:rPr>
              <a:t>Through </a:t>
            </a:r>
            <a:r>
              <a:rPr lang="en-US" dirty="0">
                <a:latin typeface="Optima"/>
                <a:cs typeface="Optima"/>
              </a:rPr>
              <a:t>the night with the light from </a:t>
            </a:r>
            <a:r>
              <a:rPr lang="en-US" dirty="0" smtClean="0">
                <a:latin typeface="Optima"/>
                <a:cs typeface="Optima"/>
              </a:rPr>
              <a:t>above</a:t>
            </a:r>
            <a:endParaRPr lang="en-US" dirty="0">
              <a:latin typeface="Optima"/>
              <a:cs typeface="Optima"/>
            </a:endParaRPr>
          </a:p>
          <a:p>
            <a:r>
              <a:rPr lang="en-US" dirty="0" smtClean="0">
                <a:latin typeface="Optima"/>
                <a:cs typeface="Optima"/>
              </a:rPr>
              <a:t>From </a:t>
            </a:r>
            <a:r>
              <a:rPr lang="en-US" dirty="0">
                <a:latin typeface="Optima"/>
                <a:cs typeface="Optima"/>
              </a:rPr>
              <a:t>the </a:t>
            </a:r>
            <a:r>
              <a:rPr lang="en-US" dirty="0" smtClean="0">
                <a:latin typeface="Optima"/>
                <a:cs typeface="Optima"/>
              </a:rPr>
              <a:t>mountains </a:t>
            </a:r>
            <a:r>
              <a:rPr lang="en-US" dirty="0">
                <a:latin typeface="Optima"/>
                <a:cs typeface="Optima"/>
              </a:rPr>
              <a:t>to the </a:t>
            </a:r>
            <a:r>
              <a:rPr lang="en-US" dirty="0" smtClean="0">
                <a:latin typeface="Optima"/>
                <a:cs typeface="Optima"/>
              </a:rPr>
              <a:t>prairies</a:t>
            </a:r>
            <a:endParaRPr lang="en-US" dirty="0">
              <a:latin typeface="Optima"/>
              <a:cs typeface="Optima"/>
            </a:endParaRPr>
          </a:p>
          <a:p>
            <a:r>
              <a:rPr lang="en-US" dirty="0" smtClean="0">
                <a:latin typeface="Optima"/>
                <a:cs typeface="Optima"/>
              </a:rPr>
              <a:t>To </a:t>
            </a:r>
            <a:r>
              <a:rPr lang="en-US" dirty="0">
                <a:latin typeface="Optima"/>
                <a:cs typeface="Optima"/>
              </a:rPr>
              <a:t>the </a:t>
            </a:r>
            <a:r>
              <a:rPr lang="en-US" dirty="0" smtClean="0">
                <a:latin typeface="Optima"/>
                <a:cs typeface="Optima"/>
              </a:rPr>
              <a:t>oceans, </a:t>
            </a:r>
            <a:r>
              <a:rPr lang="en-US" dirty="0">
                <a:latin typeface="Optima"/>
                <a:cs typeface="Optima"/>
              </a:rPr>
              <a:t>white with </a:t>
            </a:r>
            <a:r>
              <a:rPr lang="en-US" dirty="0" smtClean="0">
                <a:latin typeface="Optima"/>
                <a:cs typeface="Optima"/>
              </a:rPr>
              <a:t>foam</a:t>
            </a:r>
            <a:endParaRPr lang="en-US" dirty="0">
              <a:latin typeface="Optima"/>
              <a:cs typeface="Optima"/>
            </a:endParaRPr>
          </a:p>
          <a:p>
            <a:r>
              <a:rPr lang="en-US" dirty="0" smtClean="0">
                <a:latin typeface="Optima"/>
                <a:cs typeface="Optima"/>
              </a:rPr>
              <a:t>God </a:t>
            </a:r>
            <a:r>
              <a:rPr lang="en-US" dirty="0">
                <a:latin typeface="Optima"/>
                <a:cs typeface="Optima"/>
              </a:rPr>
              <a:t>bless </a:t>
            </a:r>
            <a:r>
              <a:rPr lang="en-US" dirty="0" smtClean="0">
                <a:latin typeface="Optima"/>
                <a:cs typeface="Optima"/>
              </a:rPr>
              <a:t>America</a:t>
            </a:r>
            <a:endParaRPr lang="en-US" dirty="0">
              <a:latin typeface="Optima"/>
              <a:cs typeface="Optima"/>
            </a:endParaRPr>
          </a:p>
          <a:p>
            <a:r>
              <a:rPr lang="en-US" dirty="0">
                <a:latin typeface="Optima"/>
                <a:cs typeface="Optima"/>
              </a:rPr>
              <a:t>M</a:t>
            </a:r>
            <a:r>
              <a:rPr lang="en-US" dirty="0" smtClean="0">
                <a:latin typeface="Optima"/>
                <a:cs typeface="Optima"/>
              </a:rPr>
              <a:t>y </a:t>
            </a:r>
            <a:r>
              <a:rPr lang="en-US" dirty="0">
                <a:latin typeface="Optima"/>
                <a:cs typeface="Optima"/>
              </a:rPr>
              <a:t>home, sweet </a:t>
            </a:r>
            <a:r>
              <a:rPr lang="en-US" dirty="0" smtClean="0">
                <a:latin typeface="Optima"/>
                <a:cs typeface="Optima"/>
              </a:rPr>
              <a:t>home</a:t>
            </a:r>
            <a:endParaRPr lang="en-US" dirty="0">
              <a:latin typeface="Optima"/>
              <a:cs typeface="Optima"/>
            </a:endParaRPr>
          </a:p>
          <a:p>
            <a:r>
              <a:rPr lang="en-US" dirty="0">
                <a:latin typeface="Optima"/>
                <a:cs typeface="Optima"/>
              </a:rPr>
              <a:t>God bless </a:t>
            </a:r>
            <a:r>
              <a:rPr lang="en-US" dirty="0" smtClean="0">
                <a:latin typeface="Optima"/>
                <a:cs typeface="Optima"/>
              </a:rPr>
              <a:t>America</a:t>
            </a:r>
            <a:endParaRPr lang="en-US" dirty="0">
              <a:latin typeface="Optima"/>
              <a:cs typeface="Optima"/>
            </a:endParaRPr>
          </a:p>
          <a:p>
            <a:r>
              <a:rPr lang="en-US" dirty="0">
                <a:latin typeface="Optima"/>
                <a:cs typeface="Optima"/>
              </a:rPr>
              <a:t>M</a:t>
            </a:r>
            <a:r>
              <a:rPr lang="en-US" dirty="0" smtClean="0">
                <a:latin typeface="Optima"/>
                <a:cs typeface="Optima"/>
              </a:rPr>
              <a:t>y </a:t>
            </a:r>
            <a:r>
              <a:rPr lang="en-US" dirty="0">
                <a:latin typeface="Optima"/>
                <a:cs typeface="Optima"/>
              </a:rPr>
              <a:t>home, sweet </a:t>
            </a:r>
            <a:r>
              <a:rPr lang="en-US" dirty="0" smtClean="0">
                <a:latin typeface="Optima"/>
                <a:cs typeface="Optima"/>
              </a:rPr>
              <a:t>home</a:t>
            </a:r>
          </a:p>
        </p:txBody>
      </p:sp>
    </p:spTree>
    <p:extLst>
      <p:ext uri="{BB962C8B-B14F-4D97-AF65-F5344CB8AC3E}">
        <p14:creationId xmlns:p14="http://schemas.microsoft.com/office/powerpoint/2010/main" xmlns="" val="31126405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emorial_Day_Flag_Welcome_wide_c_n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2522" y="362893"/>
            <a:ext cx="860730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 indent="0"/>
            <a:r>
              <a:rPr lang="en-US" dirty="0" smtClean="0">
                <a:latin typeface="Optima"/>
                <a:cs typeface="Optima"/>
              </a:rPr>
              <a:t>What are we to believe?</a:t>
            </a:r>
            <a:br>
              <a:rPr lang="en-US" dirty="0" smtClean="0">
                <a:latin typeface="Optima"/>
                <a:cs typeface="Optima"/>
              </a:rPr>
            </a:br>
            <a:r>
              <a:rPr lang="en-US" dirty="0" smtClean="0">
                <a:latin typeface="Optima"/>
                <a:cs typeface="Optima"/>
              </a:rPr>
              <a:t/>
            </a:r>
            <a:br>
              <a:rPr lang="en-US" dirty="0" smtClean="0">
                <a:latin typeface="Optima"/>
                <a:cs typeface="Optima"/>
              </a:rPr>
            </a:br>
            <a:r>
              <a:rPr lang="en-US" dirty="0" smtClean="0">
                <a:latin typeface="Optima"/>
                <a:cs typeface="Optima"/>
              </a:rPr>
              <a:t>We start with the Bible as being authoritative</a:t>
            </a:r>
            <a:endParaRPr lang="en-US" dirty="0">
              <a:latin typeface="Optima"/>
              <a:cs typeface="Optima"/>
            </a:endParaRPr>
          </a:p>
          <a:p>
            <a:pPr marL="457200" lvl="2" indent="-285750">
              <a:buFont typeface="Arial"/>
              <a:buChar char="•"/>
            </a:pPr>
            <a:r>
              <a:rPr lang="en-US" dirty="0" smtClean="0">
                <a:latin typeface="Optima"/>
                <a:cs typeface="Optima"/>
              </a:rPr>
              <a:t>Inspired, inerrant, infallible (2 Timothy 3:16; Hebrews 4:12)</a:t>
            </a:r>
          </a:p>
          <a:p>
            <a:pPr marL="457200" lvl="2" indent="-285750">
              <a:buFont typeface="Arial"/>
              <a:buChar char="•"/>
            </a:pPr>
            <a:endParaRPr lang="en-US" dirty="0">
              <a:latin typeface="Optima"/>
              <a:cs typeface="Optima"/>
            </a:endParaRPr>
          </a:p>
          <a:p>
            <a:pPr lvl="2" indent="0"/>
            <a:r>
              <a:rPr lang="en-US" dirty="0" smtClean="0">
                <a:latin typeface="Optima"/>
                <a:cs typeface="Optima"/>
              </a:rPr>
              <a:t>Homosexuality is a sin (both the act and the orientation)</a:t>
            </a:r>
          </a:p>
          <a:p>
            <a:pPr marL="457200" indent="-285750">
              <a:buFont typeface="Arial"/>
              <a:buChar char="•"/>
            </a:pPr>
            <a:r>
              <a:rPr lang="hr-HR" dirty="0" smtClean="0">
                <a:latin typeface="Optima"/>
                <a:cs typeface="Optima"/>
              </a:rPr>
              <a:t>Gen</a:t>
            </a:r>
            <a:r>
              <a:rPr lang="hr-HR" dirty="0">
                <a:latin typeface="Optima"/>
                <a:cs typeface="Optima"/>
              </a:rPr>
              <a:t>. 1&amp;2; Gen. 19; Lev. 18; Lev. 20; 1 Cor. 6; 1 Cor. 1; Rom. </a:t>
            </a:r>
            <a:r>
              <a:rPr lang="hr-HR" dirty="0" smtClean="0">
                <a:latin typeface="Optima"/>
                <a:cs typeface="Optima"/>
              </a:rPr>
              <a:t>1</a:t>
            </a:r>
          </a:p>
          <a:p>
            <a:endParaRPr lang="en-US" dirty="0" smtClean="0">
              <a:latin typeface="Optima"/>
              <a:cs typeface="Optima"/>
            </a:endParaRPr>
          </a:p>
          <a:p>
            <a:r>
              <a:rPr lang="en-US" dirty="0" smtClean="0">
                <a:latin typeface="Optima"/>
                <a:cs typeface="Optima"/>
              </a:rPr>
              <a:t>Matthew </a:t>
            </a:r>
            <a:r>
              <a:rPr lang="en-US" dirty="0">
                <a:latin typeface="Optima"/>
                <a:cs typeface="Optima"/>
              </a:rPr>
              <a:t>19:4-6: this is Jesus speaking on gender and </a:t>
            </a:r>
            <a:r>
              <a:rPr lang="en-US" dirty="0" smtClean="0">
                <a:latin typeface="Optima"/>
                <a:cs typeface="Optima"/>
              </a:rPr>
              <a:t>marriage</a:t>
            </a:r>
          </a:p>
          <a:p>
            <a:endParaRPr lang="en-US" dirty="0" smtClean="0">
              <a:latin typeface="Optima"/>
              <a:cs typeface="Optima"/>
            </a:endParaRPr>
          </a:p>
          <a:p>
            <a:r>
              <a:rPr lang="en-US" dirty="0" smtClean="0">
                <a:latin typeface="Optima"/>
                <a:cs typeface="Optima"/>
              </a:rPr>
              <a:t>Sexuality </a:t>
            </a:r>
            <a:r>
              <a:rPr lang="en-US" dirty="0">
                <a:latin typeface="Optima"/>
                <a:cs typeface="Optima"/>
              </a:rPr>
              <a:t>and gender is </a:t>
            </a:r>
            <a:r>
              <a:rPr lang="en-US" dirty="0" smtClean="0">
                <a:latin typeface="Optima"/>
                <a:cs typeface="Optima"/>
              </a:rPr>
              <a:t>sacred</a:t>
            </a:r>
          </a:p>
        </p:txBody>
      </p:sp>
    </p:spTree>
    <p:extLst>
      <p:ext uri="{BB962C8B-B14F-4D97-AF65-F5344CB8AC3E}">
        <p14:creationId xmlns:p14="http://schemas.microsoft.com/office/powerpoint/2010/main" xmlns="" val="318498142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emorial_Day_Flag_Welcome_wide_c_n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2" name="Picture 1" descr="Screen Shot 2015-07-03 at 5.32.11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9939" y="257430"/>
            <a:ext cx="7620217" cy="404707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08528" y="4434366"/>
            <a:ext cx="31230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Optima"/>
                <a:cs typeface="Optima"/>
              </a:rPr>
              <a:t>ERLC.com</a:t>
            </a:r>
            <a:endParaRPr lang="en-US" sz="2800" dirty="0">
              <a:solidFill>
                <a:schemeClr val="tx1"/>
              </a:solidFill>
              <a:latin typeface="Optima"/>
              <a:cs typeface="Optim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0367574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emorial_Day_Flag_Welcome_wide_c_n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2522" y="362893"/>
            <a:ext cx="86073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 indent="0"/>
            <a:r>
              <a:rPr lang="en-US" b="1" dirty="0">
                <a:latin typeface="Optima"/>
                <a:cs typeface="Optima"/>
              </a:rPr>
              <a:t>11 </a:t>
            </a:r>
            <a:r>
              <a:rPr lang="en-US" dirty="0">
                <a:latin typeface="Optima"/>
                <a:cs typeface="Optima"/>
              </a:rPr>
              <a:t>Beloved, I urge you as aliens and strangers to abstain from fleshly lusts which wage war against the soul. </a:t>
            </a:r>
            <a:r>
              <a:rPr lang="en-US" b="1" dirty="0">
                <a:latin typeface="Optima"/>
                <a:cs typeface="Optima"/>
              </a:rPr>
              <a:t>12 </a:t>
            </a:r>
            <a:r>
              <a:rPr lang="en-US" dirty="0">
                <a:latin typeface="Optima"/>
                <a:cs typeface="Optima"/>
              </a:rPr>
              <a:t>Keep your behavior excellent among the Gentiles, so that in the thing in which they slander you as evildoers, they </a:t>
            </a:r>
            <a:r>
              <a:rPr lang="en-US" dirty="0" smtClean="0">
                <a:latin typeface="Optima"/>
                <a:cs typeface="Optima"/>
              </a:rPr>
              <a:t>may because </a:t>
            </a:r>
            <a:r>
              <a:rPr lang="en-US" dirty="0">
                <a:latin typeface="Optima"/>
                <a:cs typeface="Optima"/>
              </a:rPr>
              <a:t>of your good deeds, as they observe them, glorify God in the day of </a:t>
            </a:r>
            <a:r>
              <a:rPr lang="en-US" dirty="0" smtClean="0">
                <a:latin typeface="Optima"/>
                <a:cs typeface="Optima"/>
              </a:rPr>
              <a:t>visitation</a:t>
            </a:r>
            <a:r>
              <a:rPr lang="en-US" dirty="0">
                <a:latin typeface="Optima"/>
                <a:cs typeface="Optima"/>
              </a:rPr>
              <a:t>.</a:t>
            </a:r>
            <a:endParaRPr lang="en-US" dirty="0" smtClean="0">
              <a:latin typeface="Optima"/>
              <a:cs typeface="Optim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154094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emorial_Day_Flag_Welcome_wide_c_n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2522" y="362893"/>
            <a:ext cx="860730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>
                <a:latin typeface="Optima"/>
                <a:cs typeface="Optima"/>
              </a:rPr>
              <a:t>We </a:t>
            </a:r>
            <a:r>
              <a:rPr lang="en-US" dirty="0">
                <a:latin typeface="Optima"/>
                <a:cs typeface="Optima"/>
              </a:rPr>
              <a:t>are </a:t>
            </a:r>
            <a:r>
              <a:rPr lang="en-US" dirty="0" smtClean="0">
                <a:latin typeface="Optima"/>
                <a:cs typeface="Optima"/>
              </a:rPr>
              <a:t>aliens</a:t>
            </a:r>
            <a:endParaRPr lang="en-US" dirty="0">
              <a:latin typeface="Optima"/>
              <a:cs typeface="Optima"/>
            </a:endParaRPr>
          </a:p>
          <a:p>
            <a:pPr marL="457200" indent="-285750">
              <a:buFont typeface="Arial"/>
              <a:buChar char="•"/>
            </a:pPr>
            <a:r>
              <a:rPr lang="en-US" dirty="0">
                <a:latin typeface="Optima"/>
                <a:cs typeface="Optima"/>
              </a:rPr>
              <a:t>D</a:t>
            </a:r>
            <a:r>
              <a:rPr lang="en-US" dirty="0" smtClean="0">
                <a:latin typeface="Optima"/>
                <a:cs typeface="Optima"/>
              </a:rPr>
              <a:t>o </a:t>
            </a:r>
            <a:r>
              <a:rPr lang="en-US" dirty="0">
                <a:latin typeface="Optima"/>
                <a:cs typeface="Optima"/>
              </a:rPr>
              <a:t>we live like this or are we living for acceptance</a:t>
            </a:r>
            <a:r>
              <a:rPr lang="en-US" dirty="0" smtClean="0">
                <a:latin typeface="Optima"/>
                <a:cs typeface="Optima"/>
              </a:rPr>
              <a:t>?</a:t>
            </a:r>
          </a:p>
          <a:p>
            <a:pPr marL="457200" indent="-285750">
              <a:buFont typeface="Arial"/>
              <a:buChar char="•"/>
            </a:pPr>
            <a:r>
              <a:rPr lang="en-US" dirty="0" smtClean="0">
                <a:latin typeface="Optima"/>
                <a:cs typeface="Optima"/>
              </a:rPr>
              <a:t>The first place of judgment is the house of God</a:t>
            </a:r>
          </a:p>
          <a:p>
            <a:pPr marL="457200" indent="-285750">
              <a:buFont typeface="Arial"/>
              <a:buChar char="•"/>
            </a:pPr>
            <a:endParaRPr lang="en-US" dirty="0" smtClean="0">
              <a:latin typeface="Optima"/>
              <a:cs typeface="Optima"/>
            </a:endParaRPr>
          </a:p>
          <a:p>
            <a:r>
              <a:rPr lang="en-US" dirty="0" smtClean="0">
                <a:latin typeface="Optima"/>
                <a:cs typeface="Optima"/>
              </a:rPr>
              <a:t>2. Do </a:t>
            </a:r>
            <a:r>
              <a:rPr lang="en-US" dirty="0">
                <a:latin typeface="Optima"/>
                <a:cs typeface="Optima"/>
              </a:rPr>
              <a:t>you hate the sin in your own heart? (1 </a:t>
            </a:r>
            <a:r>
              <a:rPr lang="en-US" dirty="0" smtClean="0">
                <a:latin typeface="Optima"/>
                <a:cs typeface="Optima"/>
              </a:rPr>
              <a:t>Peter1</a:t>
            </a:r>
            <a:r>
              <a:rPr lang="en-US" dirty="0">
                <a:latin typeface="Optima"/>
                <a:cs typeface="Optima"/>
              </a:rPr>
              <a:t>:16</a:t>
            </a:r>
            <a:r>
              <a:rPr lang="en-US" dirty="0" smtClean="0">
                <a:latin typeface="Optima"/>
                <a:cs typeface="Optima"/>
              </a:rPr>
              <a:t>)</a:t>
            </a:r>
          </a:p>
          <a:p>
            <a:endParaRPr lang="en-US" dirty="0">
              <a:latin typeface="Optima"/>
              <a:cs typeface="Optima"/>
            </a:endParaRPr>
          </a:p>
          <a:p>
            <a:r>
              <a:rPr lang="en-US" dirty="0" smtClean="0">
                <a:latin typeface="Optima"/>
                <a:cs typeface="Optima"/>
              </a:rPr>
              <a:t>3. Are </a:t>
            </a:r>
            <a:r>
              <a:rPr lang="en-US" dirty="0">
                <a:latin typeface="Optima"/>
                <a:cs typeface="Optima"/>
              </a:rPr>
              <a:t>we participating in our culture’s demise</a:t>
            </a:r>
            <a:r>
              <a:rPr lang="en-US" dirty="0" smtClean="0">
                <a:latin typeface="Optima"/>
                <a:cs typeface="Optima"/>
              </a:rPr>
              <a:t>?</a:t>
            </a:r>
          </a:p>
          <a:p>
            <a:endParaRPr lang="en-US" dirty="0">
              <a:latin typeface="Optima"/>
              <a:cs typeface="Optima"/>
            </a:endParaRPr>
          </a:p>
          <a:p>
            <a:r>
              <a:rPr lang="en-US" dirty="0" smtClean="0">
                <a:latin typeface="Optima"/>
                <a:cs typeface="Optima"/>
              </a:rPr>
              <a:t>4. Will </a:t>
            </a:r>
            <a:r>
              <a:rPr lang="en-US" dirty="0">
                <a:latin typeface="Optima"/>
                <a:cs typeface="Optima"/>
              </a:rPr>
              <a:t>we do the supernatural?</a:t>
            </a:r>
            <a:endParaRPr lang="en-US" dirty="0" smtClean="0">
              <a:latin typeface="Optima"/>
              <a:cs typeface="Optim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52591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emorial_Day_Flag_Welcome_wide_c_n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2522" y="362893"/>
            <a:ext cx="8607303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Optima"/>
                <a:cs typeface="Optima"/>
              </a:rPr>
              <a:t>13 </a:t>
            </a:r>
            <a:r>
              <a:rPr lang="en-US" dirty="0">
                <a:latin typeface="Optima"/>
                <a:cs typeface="Optima"/>
              </a:rPr>
              <a:t>Submit yourselves for the Lord’s sake to every human institution, whether to a king as the one in authority, </a:t>
            </a:r>
            <a:r>
              <a:rPr lang="en-US" b="1" dirty="0">
                <a:latin typeface="Optima"/>
                <a:cs typeface="Optima"/>
              </a:rPr>
              <a:t>14 </a:t>
            </a:r>
            <a:r>
              <a:rPr lang="en-US" dirty="0">
                <a:latin typeface="Optima"/>
                <a:cs typeface="Optima"/>
              </a:rPr>
              <a:t>or to governors as sent </a:t>
            </a:r>
            <a:r>
              <a:rPr lang="en-US" dirty="0" smtClean="0">
                <a:latin typeface="Optima"/>
                <a:cs typeface="Optima"/>
              </a:rPr>
              <a:t>by </a:t>
            </a:r>
            <a:r>
              <a:rPr lang="en-US" dirty="0">
                <a:latin typeface="Optima"/>
                <a:cs typeface="Optima"/>
              </a:rPr>
              <a:t>him for the punishment of evildoers and the praise of those who do right. </a:t>
            </a:r>
            <a:r>
              <a:rPr lang="en-US" b="1" dirty="0">
                <a:latin typeface="Optima"/>
                <a:cs typeface="Optima"/>
              </a:rPr>
              <a:t>15 </a:t>
            </a:r>
            <a:r>
              <a:rPr lang="en-US" dirty="0">
                <a:latin typeface="Optima"/>
                <a:cs typeface="Optima"/>
              </a:rPr>
              <a:t>For </a:t>
            </a:r>
            <a:r>
              <a:rPr lang="en-US" dirty="0" smtClean="0">
                <a:latin typeface="Optima"/>
                <a:cs typeface="Optima"/>
              </a:rPr>
              <a:t>such </a:t>
            </a:r>
            <a:r>
              <a:rPr lang="en-US" dirty="0">
                <a:latin typeface="Optima"/>
                <a:cs typeface="Optima"/>
              </a:rPr>
              <a:t>is the will of God that by doing right you may silence the ignorance of foolish men. </a:t>
            </a:r>
            <a:r>
              <a:rPr lang="en-US" b="1" dirty="0">
                <a:latin typeface="Optima"/>
                <a:cs typeface="Optima"/>
              </a:rPr>
              <a:t>16 </a:t>
            </a:r>
            <a:r>
              <a:rPr lang="en-US" dirty="0">
                <a:latin typeface="Optima"/>
                <a:cs typeface="Optima"/>
              </a:rPr>
              <a:t>Act as free men, and </a:t>
            </a:r>
            <a:r>
              <a:rPr lang="en-US" dirty="0" smtClean="0">
                <a:latin typeface="Optima"/>
                <a:cs typeface="Optima"/>
              </a:rPr>
              <a:t>do </a:t>
            </a:r>
            <a:r>
              <a:rPr lang="en-US" dirty="0">
                <a:latin typeface="Optima"/>
                <a:cs typeface="Optima"/>
              </a:rPr>
              <a:t>not use your freedom as a covering for evil, but use</a:t>
            </a:r>
            <a:r>
              <a:rPr lang="en-US" i="1" dirty="0">
                <a:latin typeface="Optima"/>
                <a:cs typeface="Optima"/>
              </a:rPr>
              <a:t> </a:t>
            </a:r>
            <a:r>
              <a:rPr lang="en-US" dirty="0">
                <a:latin typeface="Optima"/>
                <a:cs typeface="Optima"/>
              </a:rPr>
              <a:t>it as bondslaves of God. </a:t>
            </a:r>
            <a:r>
              <a:rPr lang="en-US" b="1" dirty="0">
                <a:latin typeface="Optima"/>
                <a:cs typeface="Optima"/>
              </a:rPr>
              <a:t>17 </a:t>
            </a:r>
            <a:r>
              <a:rPr lang="en-US" dirty="0">
                <a:latin typeface="Optima"/>
                <a:cs typeface="Optima"/>
              </a:rPr>
              <a:t>Honor all people, love the brotherhood, fear God, honor the </a:t>
            </a:r>
            <a:r>
              <a:rPr lang="en-US" dirty="0" smtClean="0">
                <a:latin typeface="Optima"/>
                <a:cs typeface="Optima"/>
              </a:rPr>
              <a:t>king</a:t>
            </a:r>
            <a:r>
              <a:rPr lang="en-US" dirty="0">
                <a:latin typeface="Optima"/>
                <a:cs typeface="Optima"/>
              </a:rPr>
              <a:t>.</a:t>
            </a:r>
            <a:endParaRPr lang="en-US" dirty="0" smtClean="0">
              <a:latin typeface="Optima"/>
              <a:cs typeface="Optim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429566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emorial_Day_Flag_Welcome_wide_c_n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2522" y="362893"/>
            <a:ext cx="860730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The </a:t>
            </a:r>
            <a:r>
              <a:rPr lang="en-US" dirty="0"/>
              <a:t>Church persecuted is not </a:t>
            </a:r>
            <a:r>
              <a:rPr lang="en-US" dirty="0" smtClean="0"/>
              <a:t>unique</a:t>
            </a:r>
          </a:p>
          <a:p>
            <a:pPr marL="457200" indent="-285750">
              <a:buFont typeface="Arial"/>
              <a:buChar char="•"/>
            </a:pPr>
            <a:r>
              <a:rPr lang="en-US" dirty="0" smtClean="0"/>
              <a:t>Christians </a:t>
            </a:r>
            <a:r>
              <a:rPr lang="en-US" dirty="0"/>
              <a:t>under Claudius or Nero; </a:t>
            </a:r>
            <a:r>
              <a:rPr lang="en-US" dirty="0" smtClean="0"/>
              <a:t>“be </a:t>
            </a:r>
            <a:r>
              <a:rPr lang="en-US" dirty="0"/>
              <a:t>subject to the emperor; </a:t>
            </a:r>
            <a:r>
              <a:rPr lang="en-US" dirty="0" smtClean="0"/>
              <a:t>it’s </a:t>
            </a:r>
            <a:r>
              <a:rPr lang="en-US" dirty="0"/>
              <a:t>God’s </a:t>
            </a:r>
            <a:r>
              <a:rPr lang="en-US" dirty="0" smtClean="0"/>
              <a:t>will”</a:t>
            </a:r>
          </a:p>
          <a:p>
            <a:pPr marL="457200" indent="-285750"/>
            <a:endParaRPr lang="en-US" dirty="0"/>
          </a:p>
          <a:p>
            <a:pPr marL="342900" indent="-342900"/>
            <a:r>
              <a:rPr lang="en-US" dirty="0" smtClean="0"/>
              <a:t>2.    The </a:t>
            </a:r>
            <a:r>
              <a:rPr lang="en-US" dirty="0"/>
              <a:t>Church in America is unique</a:t>
            </a:r>
          </a:p>
          <a:p>
            <a:pPr marL="457200" indent="-285750">
              <a:buFont typeface="Arial"/>
              <a:buChar char="•"/>
            </a:pPr>
            <a:r>
              <a:rPr lang="en-US" dirty="0" smtClean="0"/>
              <a:t>A </a:t>
            </a:r>
            <a:r>
              <a:rPr lang="en-US" dirty="0"/>
              <a:t>democratic republic; we vote for representatives!</a:t>
            </a:r>
          </a:p>
          <a:p>
            <a:pPr marL="457200" indent="-285750">
              <a:buFont typeface="Arial"/>
              <a:buChar char="•"/>
            </a:pPr>
            <a:r>
              <a:rPr lang="en-US" dirty="0" smtClean="0"/>
              <a:t>173 </a:t>
            </a:r>
            <a:r>
              <a:rPr lang="en-US" dirty="0"/>
              <a:t>million professing Christians in US</a:t>
            </a:r>
            <a:r>
              <a:rPr lang="en-US" dirty="0" smtClean="0"/>
              <a:t>!</a:t>
            </a:r>
          </a:p>
          <a:p>
            <a:pPr marL="457200" indent="-285750">
              <a:buFont typeface="Arial"/>
              <a:buChar char="•"/>
            </a:pPr>
            <a:endParaRPr lang="en-US" dirty="0"/>
          </a:p>
          <a:p>
            <a:r>
              <a:rPr lang="en-US" dirty="0" smtClean="0"/>
              <a:t>3</a:t>
            </a:r>
            <a:r>
              <a:rPr lang="en-US" dirty="0"/>
              <a:t>.</a:t>
            </a:r>
            <a:r>
              <a:rPr lang="en-US" dirty="0" smtClean="0"/>
              <a:t> </a:t>
            </a:r>
            <a:r>
              <a:rPr lang="en-US" dirty="0" smtClean="0"/>
              <a:t>   Government </a:t>
            </a:r>
            <a:r>
              <a:rPr lang="en-US" dirty="0"/>
              <a:t>is a God-given authority with limits</a:t>
            </a:r>
          </a:p>
          <a:p>
            <a:pPr marL="457200" indent="-285750">
              <a:buFont typeface="Arial"/>
              <a:buChar char="•"/>
            </a:pPr>
            <a:r>
              <a:rPr lang="en-US" dirty="0"/>
              <a:t>F</a:t>
            </a:r>
            <a:r>
              <a:rPr lang="en-US" dirty="0" smtClean="0"/>
              <a:t>or </a:t>
            </a:r>
            <a:r>
              <a:rPr lang="en-US" dirty="0"/>
              <a:t>the restraint of evil and the promotion of good (Manhattan Declaration)</a:t>
            </a:r>
          </a:p>
        </p:txBody>
      </p:sp>
    </p:spTree>
    <p:extLst>
      <p:ext uri="{BB962C8B-B14F-4D97-AF65-F5344CB8AC3E}">
        <p14:creationId xmlns:p14="http://schemas.microsoft.com/office/powerpoint/2010/main" xmlns="" val="125735391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emorial_Day_Flag_Welcome_wide_c_n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2522" y="362893"/>
            <a:ext cx="860730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4. </a:t>
            </a:r>
            <a:r>
              <a:rPr lang="en-US" dirty="0"/>
              <a:t>W</a:t>
            </a:r>
            <a:r>
              <a:rPr lang="en-US" dirty="0" smtClean="0"/>
              <a:t>e </a:t>
            </a:r>
            <a:r>
              <a:rPr lang="en-US" dirty="0"/>
              <a:t>are free servants of God</a:t>
            </a:r>
          </a:p>
          <a:p>
            <a:pPr marL="457200" indent="-285750">
              <a:buFont typeface="Arial"/>
              <a:buChar char="•"/>
            </a:pPr>
            <a:r>
              <a:rPr lang="en-US" dirty="0" smtClean="0"/>
              <a:t>We </a:t>
            </a:r>
            <a:r>
              <a:rPr lang="en-US" dirty="0"/>
              <a:t>resist a government that requires evil </a:t>
            </a:r>
            <a:r>
              <a:rPr lang="en-US" dirty="0" smtClean="0"/>
              <a:t>because </a:t>
            </a:r>
            <a:r>
              <a:rPr lang="en-US" dirty="0"/>
              <a:t>we fear God</a:t>
            </a:r>
          </a:p>
          <a:p>
            <a:pPr marL="457200" indent="-285750">
              <a:buFont typeface="Arial"/>
              <a:buChar char="•"/>
            </a:pPr>
            <a:r>
              <a:rPr lang="en-US" dirty="0"/>
              <a:t>W</a:t>
            </a:r>
            <a:r>
              <a:rPr lang="en-US" dirty="0" smtClean="0"/>
              <a:t>e </a:t>
            </a:r>
            <a:r>
              <a:rPr lang="en-US" dirty="0"/>
              <a:t>respect the law that applies and resist the ones that promote </a:t>
            </a:r>
            <a:r>
              <a:rPr lang="en-US" dirty="0" smtClean="0"/>
              <a:t>evil</a:t>
            </a:r>
          </a:p>
          <a:p>
            <a:pPr marL="171450"/>
            <a:endParaRPr lang="en-US" dirty="0"/>
          </a:p>
          <a:p>
            <a:r>
              <a:rPr lang="en-US" dirty="0" smtClean="0"/>
              <a:t>5. We </a:t>
            </a:r>
            <a:r>
              <a:rPr lang="en-US" dirty="0"/>
              <a:t>fear God</a:t>
            </a:r>
          </a:p>
          <a:p>
            <a:pPr marL="457200" indent="-285750">
              <a:buFont typeface="Arial"/>
              <a:buChar char="•"/>
            </a:pPr>
            <a:r>
              <a:rPr lang="en-US" dirty="0"/>
              <a:t>W</a:t>
            </a:r>
            <a:r>
              <a:rPr lang="en-US" dirty="0" smtClean="0"/>
              <a:t>e </a:t>
            </a:r>
            <a:r>
              <a:rPr lang="en-US" dirty="0"/>
              <a:t>live for and with God, loving and obeying him</a:t>
            </a:r>
          </a:p>
          <a:p>
            <a:pPr marL="457200" indent="-285750">
              <a:buFont typeface="Arial"/>
              <a:buChar char="•"/>
            </a:pPr>
            <a:r>
              <a:rPr lang="en-US" dirty="0"/>
              <a:t>N</a:t>
            </a:r>
            <a:r>
              <a:rPr lang="en-US" dirty="0" smtClean="0"/>
              <a:t>ot </a:t>
            </a:r>
            <a:r>
              <a:rPr lang="en-US" dirty="0"/>
              <a:t>fear of man or </a:t>
            </a:r>
            <a:r>
              <a:rPr lang="en-US" dirty="0" smtClean="0"/>
              <a:t>government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0601738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emorial_Day_Flag_Welcome_wide_c_n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2522" y="362893"/>
            <a:ext cx="860730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Optima"/>
                <a:cs typeface="Optima"/>
              </a:rPr>
              <a:t>21 </a:t>
            </a:r>
            <a:r>
              <a:rPr lang="en-US" dirty="0">
                <a:latin typeface="Optima"/>
                <a:cs typeface="Optima"/>
              </a:rPr>
              <a:t>For you have been called for this purpose, since Christ also suffered for you, leaving you an example for you to follow in His steps, </a:t>
            </a:r>
            <a:r>
              <a:rPr lang="en-US" b="1" dirty="0">
                <a:latin typeface="Optima"/>
                <a:cs typeface="Optima"/>
              </a:rPr>
              <a:t>22 </a:t>
            </a:r>
            <a:r>
              <a:rPr lang="en-US" dirty="0">
                <a:latin typeface="Optima"/>
                <a:cs typeface="Optima"/>
              </a:rPr>
              <a:t>who committed no sin, nor was any deceit found in His mouth; </a:t>
            </a:r>
            <a:r>
              <a:rPr lang="en-US" b="1" dirty="0">
                <a:latin typeface="Optima"/>
                <a:cs typeface="Optima"/>
              </a:rPr>
              <a:t>23 </a:t>
            </a:r>
            <a:r>
              <a:rPr lang="en-US" dirty="0" smtClean="0">
                <a:latin typeface="Optima"/>
                <a:cs typeface="Optima"/>
              </a:rPr>
              <a:t>and </a:t>
            </a:r>
            <a:r>
              <a:rPr lang="en-US" dirty="0">
                <a:latin typeface="Optima"/>
                <a:cs typeface="Optima"/>
              </a:rPr>
              <a:t>while being reviled, He did not revile in return; while suffering, He uttered no threats, but kept entrusting Himself to Him who judges righteously; </a:t>
            </a:r>
            <a:r>
              <a:rPr lang="en-US" b="1" dirty="0">
                <a:latin typeface="Optima"/>
                <a:cs typeface="Optima"/>
              </a:rPr>
              <a:t>24 </a:t>
            </a:r>
            <a:r>
              <a:rPr lang="en-US" dirty="0">
                <a:latin typeface="Optima"/>
                <a:cs typeface="Optima"/>
              </a:rPr>
              <a:t>and He Himself </a:t>
            </a:r>
            <a:r>
              <a:rPr lang="en-US" dirty="0" smtClean="0">
                <a:latin typeface="Optima"/>
                <a:cs typeface="Optima"/>
              </a:rPr>
              <a:t>bore </a:t>
            </a:r>
            <a:r>
              <a:rPr lang="en-US" dirty="0">
                <a:latin typeface="Optima"/>
                <a:cs typeface="Optima"/>
              </a:rPr>
              <a:t>our sins in His body on the </a:t>
            </a:r>
            <a:r>
              <a:rPr lang="en-US" dirty="0" smtClean="0">
                <a:latin typeface="Optima"/>
                <a:cs typeface="Optima"/>
              </a:rPr>
              <a:t>cross</a:t>
            </a:r>
            <a:r>
              <a:rPr lang="en-US" dirty="0">
                <a:latin typeface="Optima"/>
                <a:cs typeface="Optima"/>
              </a:rPr>
              <a:t>, so that we might die to </a:t>
            </a:r>
            <a:r>
              <a:rPr lang="en-US" dirty="0" smtClean="0">
                <a:latin typeface="Optima"/>
                <a:cs typeface="Optima"/>
              </a:rPr>
              <a:t>sin </a:t>
            </a:r>
            <a:r>
              <a:rPr lang="en-US" dirty="0">
                <a:latin typeface="Optima"/>
                <a:cs typeface="Optima"/>
              </a:rPr>
              <a:t>and live to righteousness; for by His </a:t>
            </a:r>
            <a:r>
              <a:rPr lang="en-US" dirty="0" smtClean="0">
                <a:latin typeface="Optima"/>
                <a:cs typeface="Optima"/>
              </a:rPr>
              <a:t>wounds </a:t>
            </a:r>
            <a:r>
              <a:rPr lang="en-US" dirty="0">
                <a:latin typeface="Optima"/>
                <a:cs typeface="Optima"/>
              </a:rPr>
              <a:t>you were healed. </a:t>
            </a:r>
            <a:r>
              <a:rPr lang="en-US" b="1" dirty="0">
                <a:latin typeface="Optima"/>
                <a:cs typeface="Optima"/>
              </a:rPr>
              <a:t>25 </a:t>
            </a:r>
            <a:r>
              <a:rPr lang="en-US" dirty="0">
                <a:latin typeface="Optima"/>
                <a:cs typeface="Optima"/>
              </a:rPr>
              <a:t>For you were continually straying like sheep, but now you have returned to the Shepherd and </a:t>
            </a:r>
            <a:r>
              <a:rPr lang="en-US" dirty="0" smtClean="0">
                <a:latin typeface="Optima"/>
                <a:cs typeface="Optima"/>
              </a:rPr>
              <a:t>Guardian </a:t>
            </a:r>
            <a:r>
              <a:rPr lang="en-US" dirty="0">
                <a:latin typeface="Optima"/>
                <a:cs typeface="Optima"/>
              </a:rPr>
              <a:t>of your souls.</a:t>
            </a:r>
          </a:p>
        </p:txBody>
      </p:sp>
    </p:spTree>
    <p:extLst>
      <p:ext uri="{BB962C8B-B14F-4D97-AF65-F5344CB8AC3E}">
        <p14:creationId xmlns:p14="http://schemas.microsoft.com/office/powerpoint/2010/main" xmlns="" val="218620907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DDDDDD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DDDDDD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</TotalTime>
  <Words>401</Words>
  <Application>Microsoft Macintosh PowerPoint</Application>
  <PresentationFormat>On-screen Show (16:9)</PresentationFormat>
  <Paragraphs>79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Black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Wisdom and Praise</dc:title>
  <cp:lastModifiedBy>AV</cp:lastModifiedBy>
  <cp:revision>9</cp:revision>
  <dcterms:modified xsi:type="dcterms:W3CDTF">2015-07-05T15:01:07Z</dcterms:modified>
</cp:coreProperties>
</file>