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72" r:id="rId5"/>
    <p:sldId id="258" r:id="rId6"/>
    <p:sldId id="259" r:id="rId7"/>
    <p:sldId id="267" r:id="rId8"/>
    <p:sldId id="268" r:id="rId9"/>
    <p:sldId id="269" r:id="rId10"/>
    <p:sldId id="271" r:id="rId11"/>
    <p:sldId id="273" r:id="rId12"/>
    <p:sldId id="275" r:id="rId13"/>
  </p:sldIdLst>
  <p:sldSz cx="9144000" cy="5143500" type="screen16x9"/>
  <p:notesSz cx="6858000" cy="9144000"/>
  <p:defaultTextStyle>
    <a:lvl1pPr>
      <a:defRPr>
        <a:solidFill>
          <a:srgbClr val="FFFFFF"/>
        </a:solidFill>
        <a:latin typeface="Calibri"/>
        <a:ea typeface="Calibri"/>
        <a:cs typeface="Calibri"/>
        <a:sym typeface="Calibri"/>
      </a:defRPr>
    </a:lvl1pPr>
    <a:lvl2pPr indent="457200">
      <a:defRPr>
        <a:solidFill>
          <a:srgbClr val="FFFFFF"/>
        </a:solidFill>
        <a:latin typeface="Calibri"/>
        <a:ea typeface="Calibri"/>
        <a:cs typeface="Calibri"/>
        <a:sym typeface="Calibri"/>
      </a:defRPr>
    </a:lvl2pPr>
    <a:lvl3pPr indent="914400">
      <a:defRPr>
        <a:solidFill>
          <a:srgbClr val="FFFFFF"/>
        </a:solidFill>
        <a:latin typeface="Calibri"/>
        <a:ea typeface="Calibri"/>
        <a:cs typeface="Calibri"/>
        <a:sym typeface="Calibri"/>
      </a:defRPr>
    </a:lvl3pPr>
    <a:lvl4pPr indent="1371600">
      <a:defRPr>
        <a:solidFill>
          <a:srgbClr val="FFFFFF"/>
        </a:solidFill>
        <a:latin typeface="Calibri"/>
        <a:ea typeface="Calibri"/>
        <a:cs typeface="Calibri"/>
        <a:sym typeface="Calibri"/>
      </a:defRPr>
    </a:lvl4pPr>
    <a:lvl5pPr indent="1828800">
      <a:defRPr>
        <a:solidFill>
          <a:srgbClr val="FFFFFF"/>
        </a:solidFill>
        <a:latin typeface="Calibri"/>
        <a:ea typeface="Calibri"/>
        <a:cs typeface="Calibri"/>
        <a:sym typeface="Calibri"/>
      </a:defRPr>
    </a:lvl5pPr>
    <a:lvl6pPr indent="2286000">
      <a:defRPr>
        <a:solidFill>
          <a:srgbClr val="FFFFFF"/>
        </a:solidFill>
        <a:latin typeface="Calibri"/>
        <a:ea typeface="Calibri"/>
        <a:cs typeface="Calibri"/>
        <a:sym typeface="Calibri"/>
      </a:defRPr>
    </a:lvl6pPr>
    <a:lvl7pPr indent="2743200">
      <a:defRPr>
        <a:solidFill>
          <a:srgbClr val="FFFFFF"/>
        </a:solidFill>
        <a:latin typeface="Calibri"/>
        <a:ea typeface="Calibri"/>
        <a:cs typeface="Calibri"/>
        <a:sym typeface="Calibri"/>
      </a:defRPr>
    </a:lvl7pPr>
    <a:lvl8pPr indent="3200400">
      <a:defRPr>
        <a:solidFill>
          <a:srgbClr val="FFFFFF"/>
        </a:solidFill>
        <a:latin typeface="Calibri"/>
        <a:ea typeface="Calibri"/>
        <a:cs typeface="Calibri"/>
        <a:sym typeface="Calibri"/>
      </a:defRPr>
    </a:lvl8pPr>
    <a:lvl9pPr indent="3657600">
      <a:defRPr>
        <a:solidFill>
          <a:srgbClr val="FFFFFF"/>
        </a:solidFill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934122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5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383507"/>
            <a:ext cx="7772400" cy="153114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2914650"/>
            <a:ext cx="6400800" cy="22288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48006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05978"/>
            <a:ext cx="6019800" cy="49375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3305176"/>
            <a:ext cx="7772401" cy="1838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894159"/>
            <a:ext cx="7772401" cy="241101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38600" cy="394335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192608"/>
            <a:ext cx="8229600" cy="88399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076599"/>
            <a:ext cx="4040188" cy="5545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69057"/>
            <a:ext cx="8229600" cy="113109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1" y="0"/>
            <a:ext cx="3008314" cy="10763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04788"/>
            <a:ext cx="5111750" cy="493871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69057"/>
            <a:ext cx="8229600" cy="113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4769564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algn="ctr">
        <a:defRPr sz="4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4042880" y="3028949"/>
            <a:ext cx="5091701" cy="2109817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dirty="0">
                <a:solidFill>
                  <a:srgbClr val="FFFFFF"/>
                </a:solidFill>
              </a:rPr>
              <a:t>Wisdom </a:t>
            </a:r>
            <a:r>
              <a:rPr lang="en-US" sz="6000" dirty="0" smtClean="0">
                <a:solidFill>
                  <a:srgbClr val="FFFFFF"/>
                </a:solidFill>
              </a:rPr>
              <a:t>and Praise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4042880" y="590550"/>
            <a:ext cx="5091701" cy="762000"/>
          </a:xfrm>
          <a:prstGeom prst="rect">
            <a:avLst/>
          </a:prstGeom>
        </p:spPr>
        <p:txBody>
          <a:bodyPr/>
          <a:lstStyle>
            <a:lvl1pPr defTabSz="813816">
              <a:spcBef>
                <a:spcPts val="1000"/>
              </a:spcBef>
              <a:defRPr sz="427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72" dirty="0">
                <a:solidFill>
                  <a:srgbClr val="FFFFFF"/>
                </a:solidFill>
              </a:rPr>
              <a:t>Psalm </a:t>
            </a:r>
            <a:r>
              <a:rPr lang="en-US" sz="4272" dirty="0" smtClean="0">
                <a:solidFill>
                  <a:srgbClr val="FFFFFF"/>
                </a:solidFill>
              </a:rPr>
              <a:t>150</a:t>
            </a:r>
            <a:endParaRPr sz="4272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0" y="133350"/>
            <a:ext cx="9144000" cy="496018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8322" lvl="0" indent="-298322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84" dirty="0" smtClean="0">
                <a:solidFill>
                  <a:schemeClr val="tx1"/>
                </a:solidFill>
              </a:rPr>
              <a:t>Our </a:t>
            </a:r>
            <a:r>
              <a:rPr lang="en-US" sz="2784" dirty="0">
                <a:solidFill>
                  <a:schemeClr val="tx1"/>
                </a:solidFill>
              </a:rPr>
              <a:t>Creator wove a song into all of us</a:t>
            </a:r>
          </a:p>
          <a:p>
            <a:pPr marL="298322" lvl="0" indent="-298322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84" dirty="0" smtClean="0">
                <a:solidFill>
                  <a:schemeClr val="tx1"/>
                </a:solidFill>
              </a:rPr>
              <a:t>It’s </a:t>
            </a:r>
            <a:r>
              <a:rPr lang="en-US" sz="2784" dirty="0">
                <a:solidFill>
                  <a:schemeClr val="tx1"/>
                </a:solidFill>
              </a:rPr>
              <a:t>broken from the Fall, but it has been redeemed in Christ- God has become our song!</a:t>
            </a:r>
          </a:p>
          <a:p>
            <a:pPr marL="739193" lvl="1" indent="-298322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84" dirty="0" smtClean="0">
                <a:solidFill>
                  <a:schemeClr val="tx1"/>
                </a:solidFill>
              </a:rPr>
              <a:t>“</a:t>
            </a:r>
            <a:r>
              <a:rPr lang="en-US" sz="2784" dirty="0">
                <a:solidFill>
                  <a:schemeClr val="tx1"/>
                </a:solidFill>
              </a:rPr>
              <a:t>Behold, God is my salvation; I will trust, and will not be afraid; for the Lord God is my strength and my song, and he has become my salvation.” Isaiah 12:2</a:t>
            </a:r>
          </a:p>
          <a:p>
            <a:pPr marL="298322" lvl="0" indent="-298322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84" dirty="0" smtClean="0">
                <a:solidFill>
                  <a:schemeClr val="tx1"/>
                </a:solidFill>
              </a:rPr>
              <a:t>Wisdom </a:t>
            </a:r>
            <a:r>
              <a:rPr lang="en-US" sz="2784" dirty="0">
                <a:solidFill>
                  <a:schemeClr val="tx1"/>
                </a:solidFill>
              </a:rPr>
              <a:t>comes to me as my heart is </a:t>
            </a:r>
            <a:r>
              <a:rPr lang="en-US" sz="2784" dirty="0" smtClean="0">
                <a:solidFill>
                  <a:schemeClr val="tx1"/>
                </a:solidFill>
              </a:rPr>
              <a:t>returned </a:t>
            </a:r>
            <a:r>
              <a:rPr lang="en-US" sz="2784" dirty="0">
                <a:solidFill>
                  <a:schemeClr val="tx1"/>
                </a:solidFill>
              </a:rPr>
              <a:t>to the Creator and away from the created</a:t>
            </a:r>
          </a:p>
          <a:p>
            <a:pPr marL="298322" lvl="0" indent="-298322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84" dirty="0" smtClean="0">
                <a:solidFill>
                  <a:schemeClr val="tx1"/>
                </a:solidFill>
              </a:rPr>
              <a:t>Praise </a:t>
            </a:r>
            <a:r>
              <a:rPr lang="en-US" sz="2784" dirty="0">
                <a:solidFill>
                  <a:schemeClr val="tx1"/>
                </a:solidFill>
              </a:rPr>
              <a:t>keeps the pains of this world in their proper place and God in </a:t>
            </a:r>
            <a:r>
              <a:rPr lang="en-US" sz="2784" dirty="0" smtClean="0">
                <a:solidFill>
                  <a:schemeClr val="tx1"/>
                </a:solidFill>
              </a:rPr>
              <a:t>His </a:t>
            </a:r>
            <a:r>
              <a:rPr lang="en-US" sz="2784" dirty="0">
                <a:solidFill>
                  <a:schemeClr val="tx1"/>
                </a:solidFill>
              </a:rPr>
              <a:t>pre-eminent and WORTHY place; opens me to </a:t>
            </a:r>
            <a:r>
              <a:rPr lang="en-US" sz="2784" dirty="0" smtClean="0">
                <a:solidFill>
                  <a:schemeClr val="tx1"/>
                </a:solidFill>
              </a:rPr>
              <a:t>His wisdom</a:t>
            </a:r>
            <a:endParaRPr lang="en-US" sz="2784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0" y="133350"/>
            <a:ext cx="9144000" cy="4960183"/>
          </a:xfrm>
          <a:prstGeom prst="rect">
            <a:avLst/>
          </a:prstGeom>
        </p:spPr>
        <p:txBody>
          <a:bodyPr/>
          <a:lstStyle/>
          <a:p>
            <a:pPr marL="294894" lvl="0" indent="-294894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52" dirty="0" smtClean="0">
                <a:solidFill>
                  <a:schemeClr val="tx1"/>
                </a:solidFill>
              </a:rPr>
              <a:t>Are </a:t>
            </a:r>
            <a:r>
              <a:rPr lang="en-US" sz="2752" dirty="0">
                <a:solidFill>
                  <a:schemeClr val="tx1"/>
                </a:solidFill>
              </a:rPr>
              <a:t>you putting your name in this Psalm?</a:t>
            </a:r>
          </a:p>
          <a:p>
            <a:pPr marL="294894" lvl="0" indent="-294894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52" dirty="0" smtClean="0">
                <a:solidFill>
                  <a:schemeClr val="tx1"/>
                </a:solidFill>
              </a:rPr>
              <a:t>Are </a:t>
            </a:r>
            <a:r>
              <a:rPr lang="en-US" sz="2752" dirty="0">
                <a:solidFill>
                  <a:schemeClr val="tx1"/>
                </a:solidFill>
              </a:rPr>
              <a:t>you refusing to participate in it?</a:t>
            </a:r>
          </a:p>
          <a:p>
            <a:pPr marL="735765" lvl="1" indent="-294894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52" dirty="0">
                <a:solidFill>
                  <a:schemeClr val="tx1"/>
                </a:solidFill>
              </a:rPr>
              <a:t>W</a:t>
            </a:r>
            <a:r>
              <a:rPr lang="en-US" sz="2752" dirty="0" smtClean="0">
                <a:solidFill>
                  <a:schemeClr val="tx1"/>
                </a:solidFill>
              </a:rPr>
              <a:t>isdom </a:t>
            </a:r>
            <a:r>
              <a:rPr lang="en-US" sz="2752" dirty="0">
                <a:solidFill>
                  <a:schemeClr val="tx1"/>
                </a:solidFill>
              </a:rPr>
              <a:t>comes as my mind and heart are turned to God </a:t>
            </a:r>
          </a:p>
          <a:p>
            <a:pPr marL="294894" lvl="0" indent="-294894" defTabSz="786384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752" dirty="0" smtClean="0">
                <a:solidFill>
                  <a:schemeClr val="tx1"/>
                </a:solidFill>
              </a:rPr>
              <a:t>When </a:t>
            </a:r>
            <a:r>
              <a:rPr lang="en-US" sz="2752" dirty="0">
                <a:solidFill>
                  <a:schemeClr val="tx1"/>
                </a:solidFill>
              </a:rPr>
              <a:t>I praise the Lord rightly, my whole person lines up with </a:t>
            </a:r>
            <a:r>
              <a:rPr lang="en-US" sz="2752" dirty="0" smtClean="0">
                <a:solidFill>
                  <a:schemeClr val="tx1"/>
                </a:solidFill>
              </a:rPr>
              <a:t>Him </a:t>
            </a:r>
            <a:r>
              <a:rPr lang="en-US" sz="2752" dirty="0">
                <a:solidFill>
                  <a:schemeClr val="tx1"/>
                </a:solidFill>
              </a:rPr>
              <a:t>and what I know is willingly and rightly acted on (wisdom</a:t>
            </a:r>
            <a:r>
              <a:rPr lang="en-US" sz="2752" dirty="0" smtClean="0">
                <a:solidFill>
                  <a:schemeClr val="tx1"/>
                </a:solidFill>
              </a:rPr>
              <a:t>)</a:t>
            </a:r>
            <a:endParaRPr lang="en-US" sz="2752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147710" y="133350"/>
            <a:ext cx="8996289" cy="4960183"/>
          </a:xfrm>
          <a:prstGeom prst="rect">
            <a:avLst/>
          </a:prstGeom>
        </p:spPr>
        <p:txBody>
          <a:bodyPr/>
          <a:lstStyle/>
          <a:p>
            <a:pPr marL="305180" lvl="0" indent="-305180" defTabSz="813816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48" dirty="0" smtClean="0">
                <a:solidFill>
                  <a:schemeClr val="tx1"/>
                </a:solidFill>
              </a:rPr>
              <a:t>Wisdom wall - </a:t>
            </a:r>
            <a:r>
              <a:rPr lang="en-US" sz="2848" dirty="0">
                <a:solidFill>
                  <a:schemeClr val="tx1"/>
                </a:solidFill>
              </a:rPr>
              <a:t>how can you better praise the Lord?</a:t>
            </a:r>
          </a:p>
          <a:p>
            <a:pPr marL="305180" lvl="0" indent="-305180" defTabSz="813816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48" dirty="0">
                <a:solidFill>
                  <a:schemeClr val="tx1"/>
                </a:solidFill>
              </a:rPr>
              <a:t>Psalms/Proverbs reading</a:t>
            </a:r>
          </a:p>
          <a:p>
            <a:pPr marL="305180" lvl="0" indent="-305180" defTabSz="813816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48" dirty="0" smtClean="0">
                <a:solidFill>
                  <a:schemeClr val="tx1"/>
                </a:solidFill>
              </a:rPr>
              <a:t>Let </a:t>
            </a:r>
            <a:r>
              <a:rPr lang="en-US" sz="2848" dirty="0">
                <a:solidFill>
                  <a:schemeClr val="tx1"/>
                </a:solidFill>
              </a:rPr>
              <a:t>everything that has breath praise the Lord!</a:t>
            </a:r>
          </a:p>
          <a:p>
            <a:pPr marL="746051" lvl="1" indent="-305180" defTabSz="813816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48" dirty="0">
                <a:solidFill>
                  <a:schemeClr val="tx1"/>
                </a:solidFill>
              </a:rPr>
              <a:t>Y</a:t>
            </a:r>
            <a:r>
              <a:rPr lang="en-US" sz="2848" dirty="0" smtClean="0">
                <a:solidFill>
                  <a:schemeClr val="tx1"/>
                </a:solidFill>
              </a:rPr>
              <a:t>ou </a:t>
            </a:r>
            <a:r>
              <a:rPr lang="en-US" sz="2848" dirty="0">
                <a:solidFill>
                  <a:schemeClr val="tx1"/>
                </a:solidFill>
              </a:rPr>
              <a:t>could do this today!</a:t>
            </a:r>
            <a:endParaRPr sz="2848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00929" y="133350"/>
            <a:ext cx="7835706" cy="5010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00" b="1" dirty="0">
                <a:solidFill>
                  <a:schemeClr val="tx1"/>
                </a:solidFill>
              </a:rPr>
              <a:t>Psalm </a:t>
            </a:r>
            <a:r>
              <a:rPr lang="en-US" sz="2900" b="1" dirty="0" smtClean="0">
                <a:solidFill>
                  <a:schemeClr val="tx1"/>
                </a:solidFill>
              </a:rPr>
              <a:t>104:24</a:t>
            </a:r>
            <a:endParaRPr sz="2900" b="1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O </a:t>
            </a:r>
            <a:r>
              <a:rPr lang="en-US" sz="2900" dirty="0">
                <a:solidFill>
                  <a:schemeClr val="tx1"/>
                </a:solidFill>
              </a:rPr>
              <a:t>Lord, how many are Your works!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In </a:t>
            </a:r>
            <a:r>
              <a:rPr lang="en-US" sz="2900" dirty="0">
                <a:solidFill>
                  <a:schemeClr val="tx1"/>
                </a:solidFill>
              </a:rPr>
              <a:t>wisdom You have made them all;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The earth is full of Your </a:t>
            </a:r>
            <a:r>
              <a:rPr lang="en-US" sz="2900" dirty="0" smtClean="0">
                <a:solidFill>
                  <a:schemeClr val="tx1"/>
                </a:solidFill>
              </a:rPr>
              <a:t>possessions</a:t>
            </a:r>
            <a:r>
              <a:rPr lang="en-US" sz="2900" dirty="0">
                <a:solidFill>
                  <a:schemeClr val="tx1"/>
                </a:solidFill>
              </a:rPr>
              <a:t>.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b="1" dirty="0" smtClean="0">
                <a:solidFill>
                  <a:schemeClr val="tx1"/>
                </a:solidFill>
              </a:rPr>
              <a:t>Daniel 2:20</a:t>
            </a:r>
            <a:endParaRPr lang="en-US" sz="29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Daniel </a:t>
            </a:r>
            <a:r>
              <a:rPr lang="en-US" sz="2900" dirty="0">
                <a:solidFill>
                  <a:schemeClr val="tx1"/>
                </a:solidFill>
              </a:rPr>
              <a:t>said</a:t>
            </a:r>
            <a:r>
              <a:rPr lang="en-US" sz="2900" dirty="0" smtClean="0">
                <a:solidFill>
                  <a:schemeClr val="tx1"/>
                </a:solidFill>
              </a:rPr>
              <a:t>,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“Let the name of God be blessed forever and ever,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For wisdom and power belong to Him.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35925" y="133350"/>
            <a:ext cx="9003314" cy="44958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One </a:t>
            </a:r>
            <a:r>
              <a:rPr lang="en-US" sz="2900" dirty="0" smtClean="0">
                <a:solidFill>
                  <a:schemeClr val="tx1"/>
                </a:solidFill>
              </a:rPr>
              <a:t>way </a:t>
            </a:r>
            <a:r>
              <a:rPr lang="en-US" sz="2900" dirty="0">
                <a:solidFill>
                  <a:schemeClr val="tx1"/>
                </a:solidFill>
              </a:rPr>
              <a:t>to change our hearts, minds, language, and attitude is to immerse ourselves in Scripture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Psalms reflects &amp; validates our pain but pushes us to live in trust of a sovereign God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Psalms contains Psalm &amp; Proverbs reading plans</a:t>
            </a:r>
            <a:endParaRPr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392723" y="133350"/>
            <a:ext cx="7140526" cy="50101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00" b="1" dirty="0">
                <a:solidFill>
                  <a:schemeClr val="tx1"/>
                </a:solidFill>
              </a:rPr>
              <a:t>Psalm </a:t>
            </a:r>
            <a:r>
              <a:rPr lang="en-US" sz="2900" b="1" dirty="0" smtClean="0">
                <a:solidFill>
                  <a:schemeClr val="tx1"/>
                </a:solidFill>
              </a:rPr>
              <a:t>150</a:t>
            </a:r>
            <a:endParaRPr sz="29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Praise the </a:t>
            </a:r>
            <a:r>
              <a:rPr lang="en-US" sz="2900" dirty="0">
                <a:solidFill>
                  <a:schemeClr val="tx1"/>
                </a:solidFill>
              </a:rPr>
              <a:t>Lord!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God in His sanctuary;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Him in His mighty </a:t>
            </a:r>
            <a:r>
              <a:rPr lang="en-US" sz="2900" dirty="0" smtClean="0">
                <a:solidFill>
                  <a:schemeClr val="tx1"/>
                </a:solidFill>
              </a:rPr>
              <a:t>expanse.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100" b="1" i="1" dirty="0">
                <a:solidFill>
                  <a:schemeClr val="tx1"/>
                </a:solidFill>
              </a:rPr>
              <a:t>2</a:t>
            </a:r>
            <a:r>
              <a:rPr lang="en-US" sz="2900" i="1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Praise </a:t>
            </a:r>
            <a:r>
              <a:rPr lang="en-US" sz="2900" dirty="0">
                <a:solidFill>
                  <a:schemeClr val="tx1"/>
                </a:solidFill>
              </a:rPr>
              <a:t>Him for His mighty deeds;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Him according to His excellent greatness</a:t>
            </a:r>
            <a:r>
              <a:rPr lang="en-US" sz="2900" dirty="0" smtClean="0">
                <a:solidFill>
                  <a:schemeClr val="tx1"/>
                </a:solidFill>
              </a:rPr>
              <a:t>.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i="1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Praise </a:t>
            </a:r>
            <a:r>
              <a:rPr lang="en-US" sz="2900" dirty="0">
                <a:solidFill>
                  <a:schemeClr val="tx1"/>
                </a:solidFill>
              </a:rPr>
              <a:t>Him with trumpet sound;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Him with harp and lyre</a:t>
            </a:r>
            <a:r>
              <a:rPr lang="en-US" sz="2900" dirty="0" smtClean="0">
                <a:solidFill>
                  <a:schemeClr val="tx1"/>
                </a:solidFill>
              </a:rPr>
              <a:t>.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i="1" dirty="0">
                <a:solidFill>
                  <a:schemeClr val="tx1"/>
                </a:solidFill>
              </a:rPr>
              <a:t>4</a:t>
            </a:r>
            <a:r>
              <a:rPr lang="en-US" sz="2900" b="1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Praise </a:t>
            </a:r>
            <a:r>
              <a:rPr lang="en-US" sz="2900" dirty="0">
                <a:solidFill>
                  <a:schemeClr val="tx1"/>
                </a:solidFill>
              </a:rPr>
              <a:t>Him with </a:t>
            </a:r>
            <a:r>
              <a:rPr lang="en-US" sz="2900" dirty="0" err="1">
                <a:solidFill>
                  <a:schemeClr val="tx1"/>
                </a:solidFill>
              </a:rPr>
              <a:t>timbrel</a:t>
            </a:r>
            <a:r>
              <a:rPr lang="en-US" sz="2900" dirty="0">
                <a:solidFill>
                  <a:schemeClr val="tx1"/>
                </a:solidFill>
              </a:rPr>
              <a:t> and dancing;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Him with stringed instruments and pipe</a:t>
            </a:r>
            <a:r>
              <a:rPr lang="en-US" sz="2900" dirty="0" smtClean="0">
                <a:solidFill>
                  <a:schemeClr val="tx1"/>
                </a:solidFill>
              </a:rPr>
              <a:t>.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i="1" dirty="0">
                <a:solidFill>
                  <a:schemeClr val="tx1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Praise </a:t>
            </a:r>
            <a:r>
              <a:rPr lang="en-US" sz="2900" dirty="0">
                <a:solidFill>
                  <a:schemeClr val="tx1"/>
                </a:solidFill>
              </a:rPr>
              <a:t>Him with loud cymbals;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Praise Him with resounding cymbals</a:t>
            </a:r>
            <a:r>
              <a:rPr lang="en-US" sz="2900" dirty="0" smtClean="0">
                <a:solidFill>
                  <a:schemeClr val="tx1"/>
                </a:solidFill>
              </a:rPr>
              <a:t>.</a:t>
            </a:r>
            <a:endParaRPr lang="en-US" sz="29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i="1" dirty="0" smtClean="0">
                <a:solidFill>
                  <a:schemeClr val="tx1"/>
                </a:solidFill>
              </a:rPr>
              <a:t>6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Let </a:t>
            </a:r>
            <a:r>
              <a:rPr lang="en-US" sz="2900" dirty="0">
                <a:solidFill>
                  <a:schemeClr val="tx1"/>
                </a:solidFill>
              </a:rPr>
              <a:t>everything that has breath praise </a:t>
            </a:r>
            <a:r>
              <a:rPr lang="en-US" sz="2900" dirty="0" smtClean="0">
                <a:solidFill>
                  <a:schemeClr val="tx1"/>
                </a:solidFill>
              </a:rPr>
              <a:t>the </a:t>
            </a:r>
            <a:r>
              <a:rPr lang="en-US" sz="2900" dirty="0">
                <a:solidFill>
                  <a:schemeClr val="tx1"/>
                </a:solidFill>
              </a:rPr>
              <a:t>Lord.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Praise the </a:t>
            </a:r>
            <a:r>
              <a:rPr lang="en-US" sz="2900" dirty="0">
                <a:solidFill>
                  <a:schemeClr val="tx1"/>
                </a:solidFill>
              </a:rPr>
              <a:t>Lord!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91991" y="133350"/>
            <a:ext cx="8947247" cy="4495800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 smtClean="0">
                <a:solidFill>
                  <a:schemeClr val="tx1"/>
                </a:solidFill>
              </a:rPr>
              <a:t>What -  </a:t>
            </a:r>
            <a:r>
              <a:rPr lang="en-US" sz="2871" dirty="0">
                <a:solidFill>
                  <a:schemeClr val="tx1"/>
                </a:solidFill>
              </a:rPr>
              <a:t>Praise</a:t>
            </a:r>
          </a:p>
          <a:p>
            <a:pPr marL="339470" lvl="0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 smtClean="0">
                <a:solidFill>
                  <a:schemeClr val="tx1"/>
                </a:solidFill>
              </a:rPr>
              <a:t>Where - </a:t>
            </a:r>
            <a:r>
              <a:rPr lang="en-US" sz="2871" dirty="0">
                <a:solidFill>
                  <a:schemeClr val="tx1"/>
                </a:solidFill>
              </a:rPr>
              <a:t>sanctuary, heavens (everywhere)</a:t>
            </a:r>
          </a:p>
          <a:p>
            <a:pPr marL="339470" lvl="0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 smtClean="0">
                <a:solidFill>
                  <a:schemeClr val="tx1"/>
                </a:solidFill>
              </a:rPr>
              <a:t>Why - </a:t>
            </a:r>
            <a:r>
              <a:rPr lang="en-US" sz="2871" dirty="0">
                <a:solidFill>
                  <a:schemeClr val="tx1"/>
                </a:solidFill>
              </a:rPr>
              <a:t>acts of power; surpassing greatness</a:t>
            </a:r>
          </a:p>
          <a:p>
            <a:pPr marL="339470" lvl="0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 smtClean="0">
                <a:solidFill>
                  <a:schemeClr val="tx1"/>
                </a:solidFill>
              </a:rPr>
              <a:t>How - </a:t>
            </a:r>
            <a:r>
              <a:rPr lang="en-US" sz="2871" dirty="0">
                <a:solidFill>
                  <a:schemeClr val="tx1"/>
                </a:solidFill>
              </a:rPr>
              <a:t>instruments of praise (every way)</a:t>
            </a:r>
          </a:p>
          <a:p>
            <a:pPr marL="339470" lvl="0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 smtClean="0">
                <a:solidFill>
                  <a:schemeClr val="tx1"/>
                </a:solidFill>
              </a:rPr>
              <a:t>Who - </a:t>
            </a:r>
            <a:r>
              <a:rPr lang="en-US" sz="2871" dirty="0">
                <a:solidFill>
                  <a:schemeClr val="tx1"/>
                </a:solidFill>
              </a:rPr>
              <a:t>everyone with breath</a:t>
            </a:r>
          </a:p>
          <a:p>
            <a:pPr marL="780341" lvl="1" indent="-339470" defTabSz="905255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71" dirty="0">
                <a:solidFill>
                  <a:schemeClr val="tx1"/>
                </a:solidFill>
              </a:rPr>
              <a:t>P</a:t>
            </a:r>
            <a:r>
              <a:rPr lang="en-US" sz="2871" dirty="0" smtClean="0">
                <a:solidFill>
                  <a:schemeClr val="tx1"/>
                </a:solidFill>
              </a:rPr>
              <a:t>raise </a:t>
            </a:r>
            <a:r>
              <a:rPr lang="en-US" sz="2871" dirty="0">
                <a:solidFill>
                  <a:schemeClr val="tx1"/>
                </a:solidFill>
              </a:rPr>
              <a:t>opens me to wisdom </a:t>
            </a:r>
            <a:r>
              <a:rPr lang="en-US" sz="2871" dirty="0" smtClean="0">
                <a:solidFill>
                  <a:schemeClr val="tx1"/>
                </a:solidFill>
              </a:rPr>
              <a:t>because </a:t>
            </a:r>
            <a:r>
              <a:rPr lang="en-US" sz="2871" dirty="0">
                <a:solidFill>
                  <a:schemeClr val="tx1"/>
                </a:solidFill>
              </a:rPr>
              <a:t>it reminds me of God’s goodness, love, and </a:t>
            </a:r>
            <a:r>
              <a:rPr lang="en-US" sz="2871" dirty="0" smtClean="0">
                <a:solidFill>
                  <a:schemeClr val="tx1"/>
                </a:solidFill>
              </a:rPr>
              <a:t>power - </a:t>
            </a:r>
            <a:r>
              <a:rPr lang="en-US" sz="2871" dirty="0">
                <a:solidFill>
                  <a:schemeClr val="tx1"/>
                </a:solidFill>
              </a:rPr>
              <a:t>it increases my faith (</a:t>
            </a:r>
            <a:r>
              <a:rPr lang="en-US" sz="2871" dirty="0" err="1">
                <a:solidFill>
                  <a:schemeClr val="tx1"/>
                </a:solidFill>
              </a:rPr>
              <a:t>Psm</a:t>
            </a:r>
            <a:r>
              <a:rPr lang="en-US" sz="2871" dirty="0">
                <a:solidFill>
                  <a:schemeClr val="tx1"/>
                </a:solidFill>
              </a:rPr>
              <a:t> 77)</a:t>
            </a:r>
            <a:endParaRPr lang="en-US" sz="287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91991" y="133350"/>
            <a:ext cx="8947247" cy="44958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Mighty </a:t>
            </a:r>
            <a:r>
              <a:rPr lang="en-US" sz="2900" dirty="0">
                <a:solidFill>
                  <a:schemeClr val="tx1"/>
                </a:solidFill>
              </a:rPr>
              <a:t>acts and excellent greatness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T</a:t>
            </a:r>
            <a:r>
              <a:rPr lang="en-US" sz="2900" dirty="0" smtClean="0">
                <a:solidFill>
                  <a:schemeClr val="tx1"/>
                </a:solidFill>
              </a:rPr>
              <a:t>he </a:t>
            </a:r>
            <a:r>
              <a:rPr lang="en-US" sz="2900" dirty="0">
                <a:solidFill>
                  <a:schemeClr val="tx1"/>
                </a:solidFill>
              </a:rPr>
              <a:t>Bible is a mixture of sad, terrible, evil, love, </a:t>
            </a:r>
            <a:r>
              <a:rPr lang="en-US" sz="2900" dirty="0" smtClean="0">
                <a:solidFill>
                  <a:schemeClr val="tx1"/>
                </a:solidFill>
              </a:rPr>
              <a:t>beauty - </a:t>
            </a:r>
            <a:r>
              <a:rPr lang="en-US" sz="2900" dirty="0">
                <a:solidFill>
                  <a:schemeClr val="tx1"/>
                </a:solidFill>
              </a:rPr>
              <a:t>God is mighty and great!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>
                <a:solidFill>
                  <a:schemeClr val="tx1"/>
                </a:solidFill>
              </a:rPr>
              <a:t>D</a:t>
            </a:r>
            <a:r>
              <a:rPr lang="en-US" sz="2900" dirty="0" smtClean="0">
                <a:solidFill>
                  <a:schemeClr val="tx1"/>
                </a:solidFill>
              </a:rPr>
              <a:t>oes </a:t>
            </a:r>
            <a:r>
              <a:rPr lang="en-US" sz="2900" dirty="0">
                <a:solidFill>
                  <a:schemeClr val="tx1"/>
                </a:solidFill>
              </a:rPr>
              <a:t>your story reflect that same mixture?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chemeClr val="tx1"/>
                </a:solidFill>
              </a:rPr>
              <a:t>At </a:t>
            </a:r>
            <a:r>
              <a:rPr lang="en-US" sz="2900" dirty="0">
                <a:solidFill>
                  <a:schemeClr val="tx1"/>
                </a:solidFill>
              </a:rPr>
              <a:t>the heart and core of our praise is Jesus and how God accomplished our redemption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96130" y="118110"/>
            <a:ext cx="8991600" cy="4933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Halal = praise = </a:t>
            </a:r>
            <a:r>
              <a:rPr lang="en-US" sz="2800" dirty="0">
                <a:solidFill>
                  <a:schemeClr val="tx1"/>
                </a:solidFill>
              </a:rPr>
              <a:t>clarity; to shine; to boast; to rave; celebrate; clamorously foolish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W</a:t>
            </a:r>
            <a:r>
              <a:rPr lang="en-US" sz="2800" dirty="0" smtClean="0">
                <a:solidFill>
                  <a:schemeClr val="tx1"/>
                </a:solidFill>
              </a:rPr>
              <a:t>hy </a:t>
            </a:r>
            <a:r>
              <a:rPr lang="en-US" sz="2800" dirty="0">
                <a:solidFill>
                  <a:schemeClr val="tx1"/>
                </a:solidFill>
              </a:rPr>
              <a:t>all the talk about music?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o </a:t>
            </a:r>
            <a:r>
              <a:rPr lang="en-US" sz="2800" dirty="0">
                <a:solidFill>
                  <a:schemeClr val="tx1"/>
                </a:solidFill>
              </a:rPr>
              <a:t>excite emotions as a means of praise and to want God more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“…</a:t>
            </a:r>
            <a:r>
              <a:rPr lang="en-US" sz="2800" dirty="0">
                <a:solidFill>
                  <a:schemeClr val="tx1"/>
                </a:solidFill>
              </a:rPr>
              <a:t>to the end that thought the pleasures of the ear a weaker mind may rise up to loving devotion</a:t>
            </a:r>
            <a:r>
              <a:rPr lang="en-US" sz="2800" dirty="0" smtClean="0">
                <a:solidFill>
                  <a:schemeClr val="tx1"/>
                </a:solidFill>
              </a:rPr>
              <a:t>….” Augustine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he </a:t>
            </a:r>
            <a:r>
              <a:rPr lang="en-US" sz="2800" dirty="0">
                <a:solidFill>
                  <a:schemeClr val="tx1"/>
                </a:solidFill>
              </a:rPr>
              <a:t>joy of music  (God enjoys our joy in </a:t>
            </a:r>
            <a:r>
              <a:rPr lang="en-US" sz="2800" dirty="0" smtClean="0">
                <a:solidFill>
                  <a:schemeClr val="tx1"/>
                </a:solidFill>
              </a:rPr>
              <a:t>Him</a:t>
            </a:r>
            <a:r>
              <a:rPr lang="en-US" sz="2800" dirty="0">
                <a:solidFill>
                  <a:schemeClr val="tx1"/>
                </a:solidFill>
              </a:rPr>
              <a:t>!!)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6130" y="118110"/>
            <a:ext cx="8991600" cy="4933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All </a:t>
            </a:r>
            <a:r>
              <a:rPr lang="en-US" sz="2800" dirty="0">
                <a:solidFill>
                  <a:schemeClr val="tx1"/>
                </a:solidFill>
              </a:rPr>
              <a:t>of these instruments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call to corporate worship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oosely </a:t>
            </a:r>
            <a:r>
              <a:rPr lang="en-US" sz="2800" dirty="0">
                <a:solidFill>
                  <a:schemeClr val="tx1"/>
                </a:solidFill>
              </a:rPr>
              <a:t>applied as “what’s in your hand?”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Everything </a:t>
            </a:r>
            <a:r>
              <a:rPr lang="en-US" sz="2800" dirty="0">
                <a:solidFill>
                  <a:schemeClr val="tx1"/>
                </a:solidFill>
              </a:rPr>
              <a:t>you have and do is an opportunity to praise the Lord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77373" y="77372"/>
            <a:ext cx="8991600" cy="49339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There </a:t>
            </a:r>
            <a:r>
              <a:rPr lang="en-US" sz="2800" dirty="0">
                <a:solidFill>
                  <a:schemeClr val="tx1"/>
                </a:solidFill>
              </a:rPr>
              <a:t>are 7.3 billion people and 17,000 people groups on the </a:t>
            </a:r>
            <a:r>
              <a:rPr lang="en-US" sz="2800" dirty="0" smtClean="0">
                <a:solidFill>
                  <a:schemeClr val="tx1"/>
                </a:solidFill>
              </a:rPr>
              <a:t>planet - </a:t>
            </a:r>
            <a:r>
              <a:rPr lang="en-US" sz="2800" dirty="0">
                <a:solidFill>
                  <a:schemeClr val="tx1"/>
                </a:solidFill>
              </a:rPr>
              <a:t>God deserves praise from all of them!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rom you- He </a:t>
            </a:r>
            <a:r>
              <a:rPr lang="en-US" sz="2800" dirty="0">
                <a:solidFill>
                  <a:schemeClr val="tx1"/>
                </a:solidFill>
              </a:rPr>
              <a:t>deserves your praise, not just your shopping list of complaints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Wisdom </a:t>
            </a:r>
            <a:r>
              <a:rPr lang="en-US" sz="2800" dirty="0">
                <a:solidFill>
                  <a:schemeClr val="tx1"/>
                </a:solidFill>
              </a:rPr>
              <a:t>knows that spending your life complaining brings dishonor to the Lord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I will cry and mourn and be said…and I will praise the Lord!”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It </a:t>
            </a:r>
            <a:r>
              <a:rPr lang="en-US" sz="2800" dirty="0">
                <a:solidFill>
                  <a:schemeClr val="tx1"/>
                </a:solidFill>
              </a:rPr>
              <a:t>will change you; it will draw you to God; it will bring you into </a:t>
            </a:r>
            <a:r>
              <a:rPr lang="en-US" sz="2800" dirty="0" smtClean="0">
                <a:solidFill>
                  <a:schemeClr val="tx1"/>
                </a:solidFill>
              </a:rPr>
              <a:t>His </a:t>
            </a:r>
            <a:r>
              <a:rPr lang="en-US" sz="2800" dirty="0">
                <a:solidFill>
                  <a:schemeClr val="tx1"/>
                </a:solidFill>
              </a:rPr>
              <a:t>joy</a:t>
            </a:r>
            <a:r>
              <a:rPr lang="en-US" sz="2800" dirty="0" smtClean="0">
                <a:solidFill>
                  <a:schemeClr val="tx1"/>
                </a:solidFill>
              </a:rPr>
              <a:t>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DDDD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DDDD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DDDD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DDDDD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678</Words>
  <Application>Microsoft Office PowerPoint</Application>
  <PresentationFormat>On-screen Show (16:9)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Default</vt:lpstr>
      <vt:lpstr>Wisdom and Praise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and Praise</dc:title>
  <cp:lastModifiedBy>Karen</cp:lastModifiedBy>
  <cp:revision>2</cp:revision>
  <dcterms:modified xsi:type="dcterms:W3CDTF">2015-06-27T14:37:19Z</dcterms:modified>
</cp:coreProperties>
</file>