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0" r:id="rId3"/>
    <p:sldId id="261" r:id="rId4"/>
    <p:sldId id="263" r:id="rId5"/>
    <p:sldId id="277" r:id="rId6"/>
    <p:sldId id="278" r:id="rId7"/>
    <p:sldId id="264" r:id="rId8"/>
    <p:sldId id="276" r:id="rId9"/>
    <p:sldId id="283" r:id="rId10"/>
    <p:sldId id="265" r:id="rId11"/>
    <p:sldId id="266" r:id="rId12"/>
    <p:sldId id="267" r:id="rId13"/>
    <p:sldId id="268" r:id="rId14"/>
    <p:sldId id="269" r:id="rId15"/>
    <p:sldId id="270" r:id="rId16"/>
    <p:sldId id="271" r:id="rId17"/>
    <p:sldId id="279" r:id="rId18"/>
    <p:sldId id="280" r:id="rId19"/>
    <p:sldId id="272" r:id="rId20"/>
    <p:sldId id="273" r:id="rId21"/>
    <p:sldId id="281" r:id="rId22"/>
    <p:sldId id="282" r:id="rId23"/>
    <p:sldId id="284"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102"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102"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102"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102"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102" charset="0"/>
        <a:ea typeface="MS PGothic" pitchFamily="34" charset="-128"/>
        <a:cs typeface="+mn-cs"/>
      </a:defRPr>
    </a:lvl5pPr>
    <a:lvl6pPr marL="2286000" algn="l" defTabSz="914400" rtl="0" eaLnBrk="1" latinLnBrk="0" hangingPunct="1">
      <a:defRPr kern="1200">
        <a:solidFill>
          <a:schemeClr val="tx1"/>
        </a:solidFill>
        <a:latin typeface="Calibri" pitchFamily="-102" charset="0"/>
        <a:ea typeface="MS PGothic" pitchFamily="34" charset="-128"/>
        <a:cs typeface="+mn-cs"/>
      </a:defRPr>
    </a:lvl6pPr>
    <a:lvl7pPr marL="2743200" algn="l" defTabSz="914400" rtl="0" eaLnBrk="1" latinLnBrk="0" hangingPunct="1">
      <a:defRPr kern="1200">
        <a:solidFill>
          <a:schemeClr val="tx1"/>
        </a:solidFill>
        <a:latin typeface="Calibri" pitchFamily="-102" charset="0"/>
        <a:ea typeface="MS PGothic" pitchFamily="34" charset="-128"/>
        <a:cs typeface="+mn-cs"/>
      </a:defRPr>
    </a:lvl7pPr>
    <a:lvl8pPr marL="3200400" algn="l" defTabSz="914400" rtl="0" eaLnBrk="1" latinLnBrk="0" hangingPunct="1">
      <a:defRPr kern="1200">
        <a:solidFill>
          <a:schemeClr val="tx1"/>
        </a:solidFill>
        <a:latin typeface="Calibri" pitchFamily="-102" charset="0"/>
        <a:ea typeface="MS PGothic" pitchFamily="34" charset="-128"/>
        <a:cs typeface="+mn-cs"/>
      </a:defRPr>
    </a:lvl8pPr>
    <a:lvl9pPr marL="3657600" algn="l" defTabSz="914400" rtl="0" eaLnBrk="1" latinLnBrk="0" hangingPunct="1">
      <a:defRPr kern="1200">
        <a:solidFill>
          <a:schemeClr val="tx1"/>
        </a:solidFill>
        <a:latin typeface="Calibri" pitchFamily="-102"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napToObjects="1">
      <p:cViewPr>
        <p:scale>
          <a:sx n="94" d="100"/>
          <a:sy n="94" d="100"/>
        </p:scale>
        <p:origin x="-58" y="571"/>
      </p:cViewPr>
      <p:guideLst>
        <p:guide orient="horz" pos="325"/>
        <p:guide pos="5461"/>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cs typeface="+mn-cs"/>
              </a:defRPr>
            </a:lvl1pPr>
          </a:lstStyle>
          <a:p>
            <a:pPr>
              <a:defRPr/>
            </a:pPr>
            <a:endParaRPr lang="es-H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F39B3C09-8E35-4101-A08F-FF1E8D7A4C9E}" type="datetime1">
              <a:rPr lang="es-HN"/>
              <a:pPr>
                <a:defRPr/>
              </a:pPr>
              <a:t>08/03/2015</a:t>
            </a:fld>
            <a:endParaRPr lang="es-H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H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H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cs typeface="+mn-cs"/>
              </a:defRPr>
            </a:lvl1pPr>
          </a:lstStyle>
          <a:p>
            <a:pPr>
              <a:defRPr/>
            </a:pPr>
            <a:endParaRPr lang="es-H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C62ABDC4-4A3E-43AD-A58D-4DCAE0120E6A}" type="slidenum">
              <a:rPr lang="es-HN"/>
              <a:pPr>
                <a:defRPr/>
              </a:pPr>
              <a:t>‹#›</a:t>
            </a:fld>
            <a:endParaRPr lang="es-H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3F622B5-4C7D-4646-AA4A-7A8C83742AB5}" type="datetime1">
              <a:rPr lang="en-US"/>
              <a:pPr>
                <a:defRPr/>
              </a:pPr>
              <a:t>3/8/2015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932E12-8CE3-4C2E-A32B-9D189920CF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026AF9-8BB3-4EA6-9998-D31941150172}" type="datetime1">
              <a:rPr lang="en-US"/>
              <a:pPr>
                <a:defRPr/>
              </a:pPr>
              <a:t>3/8/2015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C712FB-7BA8-45DF-9746-D4BCE248EC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D45767-4C11-4467-9026-0E270319D468}" type="datetime1">
              <a:rPr lang="en-US"/>
              <a:pPr>
                <a:defRPr/>
              </a:pPr>
              <a:t>3/8/2015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9BDD8-1A79-4179-A3B1-21BB6545C6B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0F1AB5-0CD1-4259-82BE-2D29524FD7AF}" type="datetime1">
              <a:rPr lang="en-US"/>
              <a:pPr>
                <a:defRPr/>
              </a:pPr>
              <a:t>3/8/2015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6C9898-3C25-473A-A4CF-C3F658BF96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2F780F-2214-47AD-B366-A2995393C8B3}" type="datetime1">
              <a:rPr lang="en-US"/>
              <a:pPr>
                <a:defRPr/>
              </a:pPr>
              <a:t>3/8/2015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AF77C0-AB32-4912-AE02-2736EDC0BA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65BA8B-3C01-4316-8C6A-2CB244F3494A}" type="datetime1">
              <a:rPr lang="en-US"/>
              <a:pPr>
                <a:defRPr/>
              </a:pPr>
              <a:t>3/8/2015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3C5985-8291-4B0A-8B09-AB164D32EF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543C51-F41E-4019-82FC-C0B98D99A69D}" type="datetime1">
              <a:rPr lang="en-US"/>
              <a:pPr>
                <a:defRPr/>
              </a:pPr>
              <a:t>3/8/2015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4A59B65-3004-436F-A0F0-4C5EEBD97C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AE65341-DD5B-4C2F-A536-402B291AE9DF}" type="datetime1">
              <a:rPr lang="en-US"/>
              <a:pPr>
                <a:defRPr/>
              </a:pPr>
              <a:t>3/8/2015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BB086E-B9C3-4DD3-B3B4-E74AA782CB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8BE8C9-A73B-45B0-B9E5-CFA028FF69ED}" type="datetime1">
              <a:rPr lang="en-US"/>
              <a:pPr>
                <a:defRPr/>
              </a:pPr>
              <a:t>3/8/2015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02CBAE-C6C1-45FB-8659-C53E566675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0BD066-7CE2-491E-9418-07897BDDEE68}" type="datetime1">
              <a:rPr lang="en-US"/>
              <a:pPr>
                <a:defRPr/>
              </a:pPr>
              <a:t>3/8/2015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7DC8C6-07DA-4DEC-856A-5CDD08905A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4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8615CF-39E6-427F-A36B-E2DDF28A5884}" type="datetime1">
              <a:rPr lang="en-US"/>
              <a:pPr>
                <a:defRPr/>
              </a:pPr>
              <a:t>3/8/2015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85A9D2-413B-4DF1-81E6-3CE4B71D5E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FE0B806D-CCAC-4EA4-9806-D077ADF15105}" type="datetime1">
              <a:rPr lang="en-US"/>
              <a:pPr>
                <a:defRPr/>
              </a:pPr>
              <a:t>3/8/2015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E2B9501A-3C40-4E82-869F-B387FAD13F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pitchFamily="34" charset="-128"/>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pitchFamily="34" charset="-128"/>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pitchFamily="34" charset="-128"/>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850900" y="2046288"/>
            <a:ext cx="7467600" cy="708025"/>
          </a:xfrm>
          <a:prstGeom prst="rect">
            <a:avLst/>
          </a:prstGeom>
          <a:noFill/>
          <a:ln w="9525">
            <a:noFill/>
            <a:miter lim="800000"/>
            <a:headEnd/>
            <a:tailEnd/>
          </a:ln>
        </p:spPr>
        <p:txBody>
          <a:bodyPr>
            <a:spAutoFit/>
          </a:bodyPr>
          <a:lstStyle/>
          <a:p>
            <a:pPr algn="ctr"/>
            <a:r>
              <a:rPr lang="en-US" sz="4000" b="1">
                <a:solidFill>
                  <a:schemeClr val="bg1"/>
                </a:solidFill>
                <a:cs typeface="Tahoma" pitchFamily="-102" charset="0"/>
              </a:rPr>
              <a:t>An Enduring Love</a:t>
            </a:r>
            <a:endParaRPr lang="en-US" sz="2400">
              <a:solidFill>
                <a:schemeClr val="bg1"/>
              </a:solidFill>
            </a:endParaRPr>
          </a:p>
        </p:txBody>
      </p:sp>
      <p:sp>
        <p:nvSpPr>
          <p:cNvPr id="2051" name="TextBox 3"/>
          <p:cNvSpPr txBox="1">
            <a:spLocks noChangeArrowheads="1"/>
          </p:cNvSpPr>
          <p:nvPr/>
        </p:nvSpPr>
        <p:spPr bwMode="auto">
          <a:xfrm>
            <a:off x="850900" y="2754313"/>
            <a:ext cx="7467600" cy="4046537"/>
          </a:xfrm>
          <a:prstGeom prst="rect">
            <a:avLst/>
          </a:prstGeom>
          <a:noFill/>
          <a:ln w="9525">
            <a:noFill/>
            <a:miter lim="800000"/>
            <a:headEnd/>
            <a:tailEnd/>
          </a:ln>
        </p:spPr>
        <p:txBody>
          <a:bodyPr>
            <a:spAutoFit/>
          </a:bodyPr>
          <a:lstStyle/>
          <a:p>
            <a:pPr algn="ctr"/>
            <a:r>
              <a:rPr lang="en-US" sz="3200">
                <a:solidFill>
                  <a:schemeClr val="bg1"/>
                </a:solidFill>
              </a:rPr>
              <a:t>By: Joseph Parle, Ph.D.</a:t>
            </a:r>
            <a:br>
              <a:rPr lang="en-US" sz="3200">
                <a:solidFill>
                  <a:schemeClr val="bg1"/>
                </a:solidFill>
              </a:rPr>
            </a:br>
            <a:r>
              <a:rPr lang="en-US" sz="3200">
                <a:solidFill>
                  <a:schemeClr val="bg1"/>
                </a:solidFill>
              </a:rPr>
              <a:t>Academic Dean of the</a:t>
            </a:r>
            <a:br>
              <a:rPr lang="en-US" sz="3200">
                <a:solidFill>
                  <a:schemeClr val="bg1"/>
                </a:solidFill>
              </a:rPr>
            </a:br>
            <a:r>
              <a:rPr lang="en-US" sz="3200">
                <a:solidFill>
                  <a:schemeClr val="bg1"/>
                </a:solidFill>
              </a:rPr>
              <a:t>College of Biblical Studies</a:t>
            </a:r>
          </a:p>
          <a:p>
            <a:pPr algn="ctr"/>
            <a:endParaRPr lang="en-US" sz="3200">
              <a:solidFill>
                <a:schemeClr val="bg1"/>
              </a:solidFill>
            </a:endParaRPr>
          </a:p>
          <a:p>
            <a:pPr algn="ctr"/>
            <a:endParaRPr lang="en-US" sz="1400">
              <a:solidFill>
                <a:schemeClr val="bg1"/>
              </a:solidFill>
            </a:endParaRPr>
          </a:p>
          <a:p>
            <a:pPr algn="ctr"/>
            <a:endParaRPr lang="en-US" sz="3200">
              <a:solidFill>
                <a:schemeClr val="bg1"/>
              </a:solidFill>
            </a:endParaRPr>
          </a:p>
          <a:p>
            <a:pPr algn="ctr"/>
            <a:endParaRPr lang="en-US" sz="3200">
              <a:solidFill>
                <a:schemeClr val="bg1"/>
              </a:solidFill>
            </a:endParaRPr>
          </a:p>
          <a:p>
            <a:pPr algn="ctr"/>
            <a:r>
              <a:rPr lang="en-US" sz="2200">
                <a:solidFill>
                  <a:schemeClr val="bg1"/>
                </a:solidFill>
              </a:rPr>
              <a:t>Based on the work of Rich Thomson </a:t>
            </a:r>
          </a:p>
          <a:p>
            <a:pPr algn="ctr"/>
            <a:r>
              <a:rPr lang="en-US" sz="2200">
                <a:solidFill>
                  <a:schemeClr val="bg1"/>
                </a:solidFill>
              </a:rPr>
              <a:t>In </a:t>
            </a:r>
            <a:r>
              <a:rPr lang="en-US" sz="2200" i="1">
                <a:solidFill>
                  <a:schemeClr val="bg1"/>
                </a:solidFill>
              </a:rPr>
              <a:t>The Heart of Man and the Mental Disorders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01675" y="655638"/>
            <a:ext cx="7985125" cy="868362"/>
          </a:xfrm>
        </p:spPr>
        <p:txBody>
          <a:bodyPr/>
          <a:lstStyle/>
          <a:p>
            <a:r>
              <a:rPr lang="en-US" sz="4000" b="1" smtClean="0">
                <a:solidFill>
                  <a:schemeClr val="bg1"/>
                </a:solidFill>
              </a:rPr>
              <a:t>Love Bears and Endures All Things</a:t>
            </a:r>
          </a:p>
        </p:txBody>
      </p:sp>
      <p:sp>
        <p:nvSpPr>
          <p:cNvPr id="11267" name="Content Placeholder 2"/>
          <p:cNvSpPr>
            <a:spLocks noGrp="1"/>
          </p:cNvSpPr>
          <p:nvPr>
            <p:ph idx="1"/>
          </p:nvPr>
        </p:nvSpPr>
        <p:spPr>
          <a:xfrm>
            <a:off x="914400" y="1676400"/>
            <a:ext cx="7864475" cy="3657600"/>
          </a:xfrm>
        </p:spPr>
        <p:txBody>
          <a:bodyPr/>
          <a:lstStyle/>
          <a:p>
            <a:r>
              <a:rPr lang="en-US" b="1" smtClean="0">
                <a:solidFill>
                  <a:schemeClr val="bg1"/>
                </a:solidFill>
              </a:rPr>
              <a:t>The best interpretation of the phrase would seem to be:  “Love doesn’t give way to the pressure of all things put upon it by others.”</a:t>
            </a:r>
          </a:p>
          <a:p>
            <a:r>
              <a:rPr lang="en-US" b="1" smtClean="0">
                <a:solidFill>
                  <a:schemeClr val="bg1"/>
                </a:solidFill>
              </a:rPr>
              <a:t>To “bear” is to be able to take any amount of pressure and not give way.  To endure is to be able to go on and on and not give up.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238125"/>
            <a:ext cx="8229600" cy="868363"/>
          </a:xfrm>
        </p:spPr>
        <p:txBody>
          <a:bodyPr/>
          <a:lstStyle/>
          <a:p>
            <a:r>
              <a:rPr lang="en-US" sz="4000" b="1" smtClean="0">
                <a:solidFill>
                  <a:schemeClr val="bg1"/>
                </a:solidFill>
              </a:rPr>
              <a:t>Love Bears and Endures All Things</a:t>
            </a:r>
          </a:p>
        </p:txBody>
      </p:sp>
      <p:sp>
        <p:nvSpPr>
          <p:cNvPr id="12291" name="Content Placeholder 2"/>
          <p:cNvSpPr>
            <a:spLocks noGrp="1"/>
          </p:cNvSpPr>
          <p:nvPr>
            <p:ph idx="1"/>
          </p:nvPr>
        </p:nvSpPr>
        <p:spPr>
          <a:xfrm>
            <a:off x="1066800" y="1249363"/>
            <a:ext cx="8077200" cy="3292475"/>
          </a:xfrm>
        </p:spPr>
        <p:txBody>
          <a:bodyPr/>
          <a:lstStyle/>
          <a:p>
            <a:r>
              <a:rPr lang="en-US" b="1" smtClean="0">
                <a:solidFill>
                  <a:schemeClr val="bg1"/>
                </a:solidFill>
              </a:rPr>
              <a:t>Love does not give in (“bears”), and love does not get to the end of its rope (“endures”).  And so the two together give a beautiful expression of the quality of love.  Love bears the weight of any situation without collapsing, and it bears this weight as long as it needs to – on and on, steadfastly – and never ceases.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60400" y="411163"/>
            <a:ext cx="8229600" cy="868362"/>
          </a:xfrm>
        </p:spPr>
        <p:txBody>
          <a:bodyPr/>
          <a:lstStyle/>
          <a:p>
            <a:r>
              <a:rPr lang="en-US" sz="4000" b="1" smtClean="0">
                <a:solidFill>
                  <a:schemeClr val="bg1"/>
                </a:solidFill>
              </a:rPr>
              <a:t>Love Endures All Things</a:t>
            </a:r>
          </a:p>
        </p:txBody>
      </p:sp>
      <p:sp>
        <p:nvSpPr>
          <p:cNvPr id="13315" name="Content Placeholder 2"/>
          <p:cNvSpPr>
            <a:spLocks noGrp="1"/>
          </p:cNvSpPr>
          <p:nvPr>
            <p:ph idx="1"/>
          </p:nvPr>
        </p:nvSpPr>
        <p:spPr>
          <a:xfrm>
            <a:off x="1016000" y="1371600"/>
            <a:ext cx="7747000" cy="3657600"/>
          </a:xfrm>
        </p:spPr>
        <p:txBody>
          <a:bodyPr/>
          <a:lstStyle/>
          <a:p>
            <a:r>
              <a:rPr lang="en-US" b="1" smtClean="0">
                <a:solidFill>
                  <a:schemeClr val="bg1"/>
                </a:solidFill>
              </a:rPr>
              <a:t>“Endures all things” (</a:t>
            </a:r>
            <a:r>
              <a:rPr lang="el-GR" b="1" smtClean="0">
                <a:solidFill>
                  <a:schemeClr val="bg1"/>
                </a:solidFill>
              </a:rPr>
              <a:t>πάντα ὑπομένει</a:t>
            </a:r>
            <a:r>
              <a:rPr lang="en-US" b="1" smtClean="0">
                <a:solidFill>
                  <a:schemeClr val="bg1"/>
                </a:solidFill>
              </a:rPr>
              <a:t>) refers to love’s ability to hold out during trouble and affliction (cf. 2 Cor. 6:4; 12:12; 2 Tim. 2:10).</a:t>
            </a:r>
          </a:p>
          <a:p>
            <a:pPr marL="342900" lvl="1" indent="-342900">
              <a:buFont typeface="Arial" charset="0"/>
              <a:buChar char="•"/>
            </a:pPr>
            <a:r>
              <a:rPr lang="en-US" sz="3200" b="1" smtClean="0">
                <a:solidFill>
                  <a:schemeClr val="bg1"/>
                </a:solidFill>
              </a:rPr>
              <a:t>David E. Garland</a:t>
            </a:r>
            <a:r>
              <a:rPr lang="en-US" sz="3200" b="1" i="1" smtClean="0">
                <a:solidFill>
                  <a:schemeClr val="bg1"/>
                </a:solidFill>
              </a:rPr>
              <a:t>, 1 Corinthians, Baker Exegetical Commentary on the New Testament</a:t>
            </a:r>
            <a:r>
              <a:rPr lang="en-US" sz="3200" b="1" smtClean="0">
                <a:solidFill>
                  <a:schemeClr val="bg1"/>
                </a:solidFill>
              </a:rPr>
              <a:t> (Grand Rapids, Mich.: Baker Academic, 2003), 620.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293688"/>
            <a:ext cx="8382000" cy="868362"/>
          </a:xfrm>
        </p:spPr>
        <p:txBody>
          <a:bodyPr/>
          <a:lstStyle/>
          <a:p>
            <a:r>
              <a:rPr lang="en-US" sz="4000" b="1" smtClean="0">
                <a:solidFill>
                  <a:schemeClr val="bg1"/>
                </a:solidFill>
              </a:rPr>
              <a:t>Love Believes All Things </a:t>
            </a:r>
          </a:p>
        </p:txBody>
      </p:sp>
      <p:sp>
        <p:nvSpPr>
          <p:cNvPr id="14339" name="Content Placeholder 2"/>
          <p:cNvSpPr>
            <a:spLocks noGrp="1"/>
          </p:cNvSpPr>
          <p:nvPr>
            <p:ph idx="1"/>
          </p:nvPr>
        </p:nvSpPr>
        <p:spPr>
          <a:xfrm>
            <a:off x="974725" y="1395413"/>
            <a:ext cx="7712075" cy="3657600"/>
          </a:xfrm>
        </p:spPr>
        <p:txBody>
          <a:bodyPr/>
          <a:lstStyle/>
          <a:p>
            <a:r>
              <a:rPr lang="en-US" b="1" smtClean="0">
                <a:solidFill>
                  <a:schemeClr val="bg1"/>
                </a:solidFill>
              </a:rPr>
              <a:t>In other words, when love “believes all things” there is not room for suspicion, distrust, or cynicism.  Love is not gullible, though, or naïve.  It is evident that the eyes of love are not closed, for it has been seen that it “rejoices not in iniquity.”  Love is fully aware of wrongs done.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04875" y="-19050"/>
            <a:ext cx="8229600" cy="1143000"/>
          </a:xfrm>
        </p:spPr>
        <p:txBody>
          <a:bodyPr/>
          <a:lstStyle/>
          <a:p>
            <a:r>
              <a:rPr lang="en-US" sz="4000" b="1" smtClean="0">
                <a:solidFill>
                  <a:schemeClr val="bg1"/>
                </a:solidFill>
              </a:rPr>
              <a:t>Love Believes All Things</a:t>
            </a:r>
          </a:p>
        </p:txBody>
      </p:sp>
      <p:sp>
        <p:nvSpPr>
          <p:cNvPr id="15363" name="Content Placeholder 2"/>
          <p:cNvSpPr>
            <a:spLocks noGrp="1"/>
          </p:cNvSpPr>
          <p:nvPr>
            <p:ph idx="1"/>
          </p:nvPr>
        </p:nvSpPr>
        <p:spPr>
          <a:xfrm>
            <a:off x="904875" y="1001713"/>
            <a:ext cx="7964488" cy="3732212"/>
          </a:xfrm>
        </p:spPr>
        <p:txBody>
          <a:bodyPr/>
          <a:lstStyle/>
          <a:p>
            <a:r>
              <a:rPr lang="en-US" b="1" smtClean="0">
                <a:solidFill>
                  <a:schemeClr val="bg1"/>
                </a:solidFill>
              </a:rPr>
              <a:t>Thus, it “believes all things” which are not clearly controverted by established facts.  In this phrase, therefore, it is taught that love is not looking critically for wrong doing or wrong motive in others.  It prefers to believe the best until there is no recourse but to accept the worst.  And even then love prefers to find good in another rather than dwelling on the wrong.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4000" b="1" smtClean="0">
                <a:solidFill>
                  <a:schemeClr val="bg1"/>
                </a:solidFill>
              </a:rPr>
              <a:t>Love Hopes All Things</a:t>
            </a:r>
          </a:p>
        </p:txBody>
      </p:sp>
      <p:sp>
        <p:nvSpPr>
          <p:cNvPr id="16387" name="Content Placeholder 2"/>
          <p:cNvSpPr>
            <a:spLocks noGrp="1"/>
          </p:cNvSpPr>
          <p:nvPr>
            <p:ph idx="1"/>
          </p:nvPr>
        </p:nvSpPr>
        <p:spPr>
          <a:xfrm>
            <a:off x="1295400" y="1524000"/>
            <a:ext cx="7391400" cy="3657600"/>
          </a:xfrm>
        </p:spPr>
        <p:txBody>
          <a:bodyPr/>
          <a:lstStyle/>
          <a:p>
            <a:r>
              <a:rPr lang="en-US" b="1" smtClean="0">
                <a:solidFill>
                  <a:schemeClr val="bg1"/>
                </a:solidFill>
              </a:rPr>
              <a:t>The hope of love doesn’t give up on others.  There is always a way.  And isn’t that the message of the Gospel?  There is always hope in any situation.</a:t>
            </a:r>
          </a:p>
          <a:p>
            <a:r>
              <a:rPr lang="en-US" b="1" smtClean="0">
                <a:solidFill>
                  <a:schemeClr val="bg1"/>
                </a:solidFill>
              </a:rPr>
              <a:t>Love does not “write someone off.”</a:t>
            </a:r>
          </a:p>
          <a:p>
            <a:pPr>
              <a:buFont typeface="Arial" charset="0"/>
              <a:buNone/>
            </a:pPr>
            <a:endParaRPr lang="en-US" smtClean="0">
              <a:solidFill>
                <a:schemeClr val="bg1"/>
              </a:solidFill>
            </a:endParaRP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92150" y="273050"/>
            <a:ext cx="8229600" cy="868363"/>
          </a:xfrm>
        </p:spPr>
        <p:txBody>
          <a:bodyPr/>
          <a:lstStyle/>
          <a:p>
            <a:r>
              <a:rPr lang="en-US" sz="4000" b="1" smtClean="0">
                <a:solidFill>
                  <a:schemeClr val="bg1"/>
                </a:solidFill>
              </a:rPr>
              <a:t>Love Hopes All Things</a:t>
            </a:r>
          </a:p>
        </p:txBody>
      </p:sp>
      <p:sp>
        <p:nvSpPr>
          <p:cNvPr id="17411" name="Content Placeholder 2"/>
          <p:cNvSpPr>
            <a:spLocks noGrp="1"/>
          </p:cNvSpPr>
          <p:nvPr>
            <p:ph idx="1"/>
          </p:nvPr>
        </p:nvSpPr>
        <p:spPr>
          <a:xfrm>
            <a:off x="1316038" y="1404938"/>
            <a:ext cx="7315200" cy="3657600"/>
          </a:xfrm>
        </p:spPr>
        <p:txBody>
          <a:bodyPr/>
          <a:lstStyle/>
          <a:p>
            <a:r>
              <a:rPr lang="en-US" b="1" smtClean="0">
                <a:solidFill>
                  <a:schemeClr val="bg1"/>
                </a:solidFill>
              </a:rPr>
              <a:t>“It doesn’t seem like he’ll ever change!” is the kind of statement which one might hear from an individual who has lost his hope in another and so has ceased to love.  When one lacks love his attitude toward others is pessimistic, despairing, hopeless.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44563" y="274638"/>
            <a:ext cx="7742237" cy="1143000"/>
          </a:xfrm>
        </p:spPr>
        <p:txBody>
          <a:bodyPr/>
          <a:lstStyle/>
          <a:p>
            <a:r>
              <a:rPr lang="en-US" smtClean="0">
                <a:solidFill>
                  <a:schemeClr val="bg1"/>
                </a:solidFill>
              </a:rPr>
              <a:t>Paul’s Hope for the Corinthians</a:t>
            </a:r>
          </a:p>
        </p:txBody>
      </p:sp>
      <p:sp>
        <p:nvSpPr>
          <p:cNvPr id="18435" name="Content Placeholder 2"/>
          <p:cNvSpPr>
            <a:spLocks noGrp="1"/>
          </p:cNvSpPr>
          <p:nvPr>
            <p:ph idx="1"/>
          </p:nvPr>
        </p:nvSpPr>
        <p:spPr>
          <a:xfrm>
            <a:off x="1025525" y="1600200"/>
            <a:ext cx="7661275" cy="4525963"/>
          </a:xfrm>
        </p:spPr>
        <p:txBody>
          <a:bodyPr/>
          <a:lstStyle/>
          <a:p>
            <a:r>
              <a:rPr lang="en-US" b="1" smtClean="0">
                <a:solidFill>
                  <a:schemeClr val="bg1"/>
                </a:solidFill>
              </a:rPr>
              <a:t>As the relationship with Corinth gets rockier, Paul keeps firing off letters to the Corinthians because he does not believe that they are a hopeless case. He is confident in God that they will reform.</a:t>
            </a:r>
          </a:p>
          <a:p>
            <a:r>
              <a:rPr lang="en-US" sz="2600" smtClean="0">
                <a:solidFill>
                  <a:schemeClr val="bg1"/>
                </a:solidFill>
              </a:rPr>
              <a:t>David E. Garland, 1 Corinthians, </a:t>
            </a:r>
            <a:r>
              <a:rPr lang="en-US" sz="2600" i="1" smtClean="0">
                <a:solidFill>
                  <a:schemeClr val="bg1"/>
                </a:solidFill>
              </a:rPr>
              <a:t>Baker Exegetical Commentary on the New Testament </a:t>
            </a:r>
            <a:r>
              <a:rPr lang="en-US" sz="2600" smtClean="0">
                <a:solidFill>
                  <a:schemeClr val="bg1"/>
                </a:solidFill>
              </a:rPr>
              <a:t>(Grand Rapids, Mich.: Baker Academic, 2003), 620.</a:t>
            </a:r>
          </a:p>
          <a:p>
            <a:endParaRPr lang="en-US"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03225"/>
            <a:ext cx="8229600" cy="868363"/>
          </a:xfrm>
        </p:spPr>
        <p:txBody>
          <a:bodyPr/>
          <a:lstStyle/>
          <a:p>
            <a:r>
              <a:rPr lang="en-US" sz="4000" b="1" smtClean="0">
                <a:solidFill>
                  <a:schemeClr val="bg1"/>
                </a:solidFill>
              </a:rPr>
              <a:t>Love Endures</a:t>
            </a:r>
          </a:p>
        </p:txBody>
      </p:sp>
      <p:sp>
        <p:nvSpPr>
          <p:cNvPr id="19459" name="Content Placeholder 2"/>
          <p:cNvSpPr>
            <a:spLocks noGrp="1"/>
          </p:cNvSpPr>
          <p:nvPr>
            <p:ph idx="1"/>
          </p:nvPr>
        </p:nvSpPr>
        <p:spPr>
          <a:xfrm>
            <a:off x="1482725" y="1558925"/>
            <a:ext cx="6553200" cy="3429000"/>
          </a:xfrm>
        </p:spPr>
        <p:txBody>
          <a:bodyPr/>
          <a:lstStyle/>
          <a:p>
            <a:r>
              <a:rPr lang="en-US" b="1" smtClean="0">
                <a:solidFill>
                  <a:schemeClr val="bg1"/>
                </a:solidFill>
              </a:rPr>
              <a:t>Love bears as much as possible as long as possible</a:t>
            </a:r>
          </a:p>
          <a:p>
            <a:r>
              <a:rPr lang="en-US" b="1" smtClean="0">
                <a:solidFill>
                  <a:schemeClr val="bg1"/>
                </a:solidFill>
              </a:rPr>
              <a:t>Love believes the best in people and the ability of God to change people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73125" y="274638"/>
            <a:ext cx="8118475" cy="868362"/>
          </a:xfrm>
        </p:spPr>
        <p:txBody>
          <a:bodyPr/>
          <a:lstStyle/>
          <a:p>
            <a:r>
              <a:rPr lang="en-US" sz="4000" smtClean="0">
                <a:solidFill>
                  <a:schemeClr val="bg1"/>
                </a:solidFill>
              </a:rPr>
              <a:t>Our Wedding Vows (Husband to Wife)</a:t>
            </a:r>
          </a:p>
        </p:txBody>
      </p:sp>
      <p:sp>
        <p:nvSpPr>
          <p:cNvPr id="20483" name="Content Placeholder 2"/>
          <p:cNvSpPr>
            <a:spLocks noGrp="1"/>
          </p:cNvSpPr>
          <p:nvPr>
            <p:ph idx="1"/>
          </p:nvPr>
        </p:nvSpPr>
        <p:spPr>
          <a:xfrm>
            <a:off x="1143000" y="1295400"/>
            <a:ext cx="7696200" cy="3962400"/>
          </a:xfrm>
        </p:spPr>
        <p:txBody>
          <a:bodyPr/>
          <a:lstStyle/>
          <a:p>
            <a:pPr marL="0" indent="0">
              <a:buFont typeface="Arial" charset="0"/>
              <a:buNone/>
            </a:pPr>
            <a:r>
              <a:rPr lang="en-US" b="1" smtClean="0">
                <a:solidFill>
                  <a:schemeClr val="bg1"/>
                </a:solidFill>
              </a:rPr>
              <a:t>I promise to love and cherish you, to honor and sustain you, in sickness as in health, in poverty as in wealth, in bad times as in good.  I will love you as Christ loves the Church.  I will be true to you in every way, in all things and at all times, and divorce, whether mental, emotional, spiritual, or physical, will never be an option to me.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0075" y="274638"/>
            <a:ext cx="8086725" cy="1143000"/>
          </a:xfrm>
        </p:spPr>
        <p:txBody>
          <a:bodyPr/>
          <a:lstStyle/>
          <a:p>
            <a:r>
              <a:rPr lang="en-US" sz="4000" b="1" smtClean="0">
                <a:solidFill>
                  <a:schemeClr val="bg1"/>
                </a:solidFill>
              </a:rPr>
              <a:t>Hebrew Word Hesed (or Chesed)</a:t>
            </a:r>
          </a:p>
        </p:txBody>
      </p:sp>
      <p:sp>
        <p:nvSpPr>
          <p:cNvPr id="3075" name="Rectangle 3"/>
          <p:cNvSpPr>
            <a:spLocks noChangeArrowheads="1"/>
          </p:cNvSpPr>
          <p:nvPr/>
        </p:nvSpPr>
        <p:spPr bwMode="auto">
          <a:xfrm>
            <a:off x="1676400" y="1752600"/>
            <a:ext cx="6248400" cy="2862263"/>
          </a:xfrm>
          <a:prstGeom prst="rect">
            <a:avLst/>
          </a:prstGeom>
          <a:noFill/>
          <a:ln w="9525">
            <a:noFill/>
            <a:miter lim="800000"/>
            <a:headEnd/>
            <a:tailEnd/>
          </a:ln>
        </p:spPr>
        <p:txBody>
          <a:bodyPr>
            <a:spAutoFit/>
          </a:bodyPr>
          <a:lstStyle/>
          <a:p>
            <a:pPr algn="ctr"/>
            <a:r>
              <a:rPr lang="he-IL" sz="18000">
                <a:solidFill>
                  <a:schemeClr val="bg1"/>
                </a:solidFill>
              </a:rPr>
              <a:t>חֶסֶד</a:t>
            </a:r>
            <a:endParaRPr lang="en-US" sz="1800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95363" y="334963"/>
            <a:ext cx="7996237" cy="868362"/>
          </a:xfrm>
        </p:spPr>
        <p:txBody>
          <a:bodyPr/>
          <a:lstStyle/>
          <a:p>
            <a:r>
              <a:rPr lang="en-US" sz="4000" smtClean="0">
                <a:solidFill>
                  <a:schemeClr val="bg1"/>
                </a:solidFill>
              </a:rPr>
              <a:t>Our Wedding Vows </a:t>
            </a:r>
            <a:br>
              <a:rPr lang="en-US" sz="4000" smtClean="0">
                <a:solidFill>
                  <a:schemeClr val="bg1"/>
                </a:solidFill>
              </a:rPr>
            </a:br>
            <a:r>
              <a:rPr lang="en-US" sz="4000" smtClean="0">
                <a:solidFill>
                  <a:schemeClr val="bg1"/>
                </a:solidFill>
              </a:rPr>
              <a:t>(Wife to Husband)</a:t>
            </a:r>
          </a:p>
        </p:txBody>
      </p:sp>
      <p:sp>
        <p:nvSpPr>
          <p:cNvPr id="21507" name="Content Placeholder 2"/>
          <p:cNvSpPr>
            <a:spLocks noGrp="1"/>
          </p:cNvSpPr>
          <p:nvPr>
            <p:ph idx="1"/>
          </p:nvPr>
        </p:nvSpPr>
        <p:spPr>
          <a:xfrm>
            <a:off x="1403350" y="1427163"/>
            <a:ext cx="7080250" cy="3962400"/>
          </a:xfrm>
        </p:spPr>
        <p:txBody>
          <a:bodyPr/>
          <a:lstStyle/>
          <a:p>
            <a:pPr marL="0" indent="0">
              <a:buFont typeface="Arial" charset="0"/>
              <a:buNone/>
            </a:pPr>
            <a:r>
              <a:rPr lang="en-US" b="1" smtClean="0">
                <a:solidFill>
                  <a:schemeClr val="bg1"/>
                </a:solidFill>
              </a:rPr>
              <a:t>I promise to love and cherish you, to honor and sustain you, in sickness as in health, in poverty as in wealth, in bad times as in good. I will be submissive and true to you in every way, in all things and at all times, and divorce, whether mental, emotional, spiritual, or physical, will never be an option to me.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73125" y="274638"/>
            <a:ext cx="8118475" cy="868362"/>
          </a:xfrm>
        </p:spPr>
        <p:txBody>
          <a:bodyPr/>
          <a:lstStyle/>
          <a:p>
            <a:r>
              <a:rPr lang="en-US" sz="4000" smtClean="0">
                <a:solidFill>
                  <a:schemeClr val="bg1"/>
                </a:solidFill>
              </a:rPr>
              <a:t>Application Activity (Husband to Wife)</a:t>
            </a:r>
          </a:p>
        </p:txBody>
      </p:sp>
      <p:sp>
        <p:nvSpPr>
          <p:cNvPr id="22531" name="Content Placeholder 2"/>
          <p:cNvSpPr>
            <a:spLocks noGrp="1"/>
          </p:cNvSpPr>
          <p:nvPr>
            <p:ph idx="1"/>
          </p:nvPr>
        </p:nvSpPr>
        <p:spPr>
          <a:xfrm>
            <a:off x="1143000" y="1295400"/>
            <a:ext cx="7696200" cy="3962400"/>
          </a:xfrm>
        </p:spPr>
        <p:txBody>
          <a:bodyPr/>
          <a:lstStyle/>
          <a:p>
            <a:pPr marL="0" indent="0">
              <a:buFont typeface="Arial" charset="0"/>
              <a:buNone/>
            </a:pPr>
            <a:r>
              <a:rPr lang="en-US" b="1" smtClean="0">
                <a:solidFill>
                  <a:schemeClr val="bg1"/>
                </a:solidFill>
              </a:rPr>
              <a:t>I promise to love and cherish you, to honor and sustain you, in sickness as in health, in poverty as in wealth, in bad times as in good.  I will love you as Christ loves the Church  I will be true to you in every way, in all things and at all times, and divorce, whether mental, emotional, spiritual, or physical, will never be an option to me.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95363" y="334963"/>
            <a:ext cx="7996237" cy="868362"/>
          </a:xfrm>
        </p:spPr>
        <p:txBody>
          <a:bodyPr/>
          <a:lstStyle/>
          <a:p>
            <a:r>
              <a:rPr lang="en-US" sz="4000" smtClean="0">
                <a:solidFill>
                  <a:schemeClr val="bg1"/>
                </a:solidFill>
              </a:rPr>
              <a:t>Application Activity (Wife to Husband)</a:t>
            </a:r>
          </a:p>
        </p:txBody>
      </p:sp>
      <p:sp>
        <p:nvSpPr>
          <p:cNvPr id="23555" name="Content Placeholder 2"/>
          <p:cNvSpPr>
            <a:spLocks noGrp="1"/>
          </p:cNvSpPr>
          <p:nvPr>
            <p:ph idx="1"/>
          </p:nvPr>
        </p:nvSpPr>
        <p:spPr>
          <a:xfrm>
            <a:off x="1403350" y="1427163"/>
            <a:ext cx="7080250" cy="3962400"/>
          </a:xfrm>
        </p:spPr>
        <p:txBody>
          <a:bodyPr/>
          <a:lstStyle/>
          <a:p>
            <a:pPr marL="0" indent="0">
              <a:buFont typeface="Arial" charset="0"/>
              <a:buNone/>
            </a:pPr>
            <a:r>
              <a:rPr lang="en-US" b="1" smtClean="0">
                <a:solidFill>
                  <a:schemeClr val="bg1"/>
                </a:solidFill>
              </a:rPr>
              <a:t>I promise to love and cherish you, to honor and sustain you, in sickness as in health, in poverty as in wealth, in bad times as in good. I will be submissive and true to you in every way, in all things and at all times, and divorce, whether mental, emotional, spiritual, or physical, will never be an option to me.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95363" y="334963"/>
            <a:ext cx="7996237" cy="868362"/>
          </a:xfrm>
        </p:spPr>
        <p:txBody>
          <a:bodyPr/>
          <a:lstStyle/>
          <a:p>
            <a:r>
              <a:rPr lang="en-US" sz="4000" smtClean="0">
                <a:solidFill>
                  <a:schemeClr val="bg1"/>
                </a:solidFill>
              </a:rPr>
              <a:t>Application Activity for Church</a:t>
            </a:r>
          </a:p>
        </p:txBody>
      </p:sp>
      <p:sp>
        <p:nvSpPr>
          <p:cNvPr id="24579" name="Content Placeholder 2"/>
          <p:cNvSpPr>
            <a:spLocks noGrp="1"/>
          </p:cNvSpPr>
          <p:nvPr>
            <p:ph idx="1"/>
          </p:nvPr>
        </p:nvSpPr>
        <p:spPr>
          <a:xfrm>
            <a:off x="1403350" y="1427163"/>
            <a:ext cx="7080250" cy="3962400"/>
          </a:xfrm>
        </p:spPr>
        <p:txBody>
          <a:bodyPr/>
          <a:lstStyle/>
          <a:p>
            <a:pPr marL="0" indent="0">
              <a:buFont typeface="Arial" charset="0"/>
              <a:buNone/>
            </a:pPr>
            <a:r>
              <a:rPr lang="en-US" b="1" smtClean="0">
                <a:solidFill>
                  <a:schemeClr val="bg1"/>
                </a:solidFill>
              </a:rPr>
              <a:t>I promise to believe the best in my fellow church members, to bear the worst in my fellow church members, to speak well of them in their absence (especially if I do not have the courage to tell them in person) and make my best effort to love them as Christ loves them.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4000" b="1" smtClean="0">
                <a:solidFill>
                  <a:schemeClr val="bg1"/>
                </a:solidFill>
              </a:rPr>
              <a:t>1 Corinthians 13:7 (NASB)</a:t>
            </a:r>
          </a:p>
        </p:txBody>
      </p:sp>
      <p:sp>
        <p:nvSpPr>
          <p:cNvPr id="4099" name="Content Placeholder 2"/>
          <p:cNvSpPr>
            <a:spLocks noGrp="1"/>
          </p:cNvSpPr>
          <p:nvPr>
            <p:ph idx="1"/>
          </p:nvPr>
        </p:nvSpPr>
        <p:spPr>
          <a:xfrm>
            <a:off x="1076325" y="1514475"/>
            <a:ext cx="7534275" cy="3667125"/>
          </a:xfrm>
        </p:spPr>
        <p:txBody>
          <a:bodyPr/>
          <a:lstStyle/>
          <a:p>
            <a:pPr marL="0" indent="0">
              <a:buFont typeface="Arial" charset="0"/>
              <a:buNone/>
            </a:pPr>
            <a:r>
              <a:rPr lang="en-US" sz="3600" b="1" smtClean="0">
                <a:solidFill>
                  <a:schemeClr val="bg1"/>
                </a:solidFill>
              </a:rPr>
              <a:t>[Love] bears all things, believes all things, hopes all things, endures all things.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03225"/>
            <a:ext cx="8229600" cy="868363"/>
          </a:xfrm>
        </p:spPr>
        <p:txBody>
          <a:bodyPr/>
          <a:lstStyle/>
          <a:p>
            <a:r>
              <a:rPr lang="en-US" sz="4000" b="1" smtClean="0">
                <a:solidFill>
                  <a:schemeClr val="bg1"/>
                </a:solidFill>
              </a:rPr>
              <a:t>Love Endures (1 Corinthians 13:7)</a:t>
            </a:r>
          </a:p>
        </p:txBody>
      </p:sp>
      <p:sp>
        <p:nvSpPr>
          <p:cNvPr id="5123" name="Content Placeholder 2"/>
          <p:cNvSpPr>
            <a:spLocks noGrp="1"/>
          </p:cNvSpPr>
          <p:nvPr>
            <p:ph idx="1"/>
          </p:nvPr>
        </p:nvSpPr>
        <p:spPr>
          <a:xfrm>
            <a:off x="1482725" y="1558925"/>
            <a:ext cx="6553200" cy="3429000"/>
          </a:xfrm>
        </p:spPr>
        <p:txBody>
          <a:bodyPr/>
          <a:lstStyle/>
          <a:p>
            <a:r>
              <a:rPr lang="en-US" b="1" smtClean="0">
                <a:solidFill>
                  <a:schemeClr val="bg1"/>
                </a:solidFill>
              </a:rPr>
              <a:t>Love bears as much as possible as long as possible</a:t>
            </a:r>
          </a:p>
          <a:p>
            <a:r>
              <a:rPr lang="en-US" b="1" smtClean="0">
                <a:solidFill>
                  <a:schemeClr val="bg1"/>
                </a:solidFill>
              </a:rPr>
              <a:t>Love believes the best in people and the ability of God to change people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20638"/>
            <a:ext cx="8229600" cy="1143000"/>
          </a:xfrm>
        </p:spPr>
        <p:txBody>
          <a:bodyPr/>
          <a:lstStyle/>
          <a:p>
            <a:r>
              <a:rPr lang="en-US" sz="4000" smtClean="0">
                <a:solidFill>
                  <a:schemeClr val="bg1"/>
                </a:solidFill>
              </a:rPr>
              <a:t>Relationship to Corinth</a:t>
            </a:r>
          </a:p>
        </p:txBody>
      </p:sp>
      <p:sp>
        <p:nvSpPr>
          <p:cNvPr id="6147" name="Content Placeholder 2"/>
          <p:cNvSpPr>
            <a:spLocks noGrp="1"/>
          </p:cNvSpPr>
          <p:nvPr>
            <p:ph idx="1"/>
          </p:nvPr>
        </p:nvSpPr>
        <p:spPr>
          <a:xfrm>
            <a:off x="914400" y="1082675"/>
            <a:ext cx="7894638" cy="4525963"/>
          </a:xfrm>
        </p:spPr>
        <p:txBody>
          <a:bodyPr/>
          <a:lstStyle/>
          <a:p>
            <a:r>
              <a:rPr lang="en-US" b="1" smtClean="0">
                <a:solidFill>
                  <a:schemeClr val="bg1"/>
                </a:solidFill>
              </a:rPr>
              <a:t>“Paul perceives himself as so manifesting his love and concern for Corinth as the Other that this love never tires of support, never loses faith, never exhausts hope, never gives up.”</a:t>
            </a:r>
          </a:p>
          <a:p>
            <a:r>
              <a:rPr lang="en-US" b="1" smtClean="0">
                <a:solidFill>
                  <a:schemeClr val="bg1"/>
                </a:solidFill>
              </a:rPr>
              <a:t>Anthony C. Thiselton, </a:t>
            </a:r>
            <a:r>
              <a:rPr lang="en-US" b="1" i="1" smtClean="0">
                <a:solidFill>
                  <a:schemeClr val="bg1"/>
                </a:solidFill>
              </a:rPr>
              <a:t>The First Epistle to the Corinthians: A Commentary on the Greek Text</a:t>
            </a:r>
            <a:r>
              <a:rPr lang="en-US" b="1" smtClean="0">
                <a:solidFill>
                  <a:schemeClr val="bg1"/>
                </a:solidFill>
              </a:rPr>
              <a:t> (Grand Rapids, Mich.: W.B. Eerdmans, 2000), 1058.</a:t>
            </a:r>
            <a:endParaRPr lang="en-US"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11200" y="274638"/>
            <a:ext cx="8229600" cy="1143000"/>
          </a:xfrm>
        </p:spPr>
        <p:txBody>
          <a:bodyPr/>
          <a:lstStyle/>
          <a:p>
            <a:r>
              <a:rPr lang="en-US" smtClean="0">
                <a:solidFill>
                  <a:schemeClr val="bg1"/>
                </a:solidFill>
              </a:rPr>
              <a:t>1 Corinthians 4:14-15 (NASB)</a:t>
            </a:r>
          </a:p>
        </p:txBody>
      </p:sp>
      <p:sp>
        <p:nvSpPr>
          <p:cNvPr id="7171" name="Content Placeholder 2"/>
          <p:cNvSpPr>
            <a:spLocks noGrp="1"/>
          </p:cNvSpPr>
          <p:nvPr>
            <p:ph idx="1"/>
          </p:nvPr>
        </p:nvSpPr>
        <p:spPr>
          <a:xfrm>
            <a:off x="974725" y="1600200"/>
            <a:ext cx="7712075" cy="4525963"/>
          </a:xfrm>
        </p:spPr>
        <p:txBody>
          <a:bodyPr/>
          <a:lstStyle/>
          <a:p>
            <a:r>
              <a:rPr lang="en-US" smtClean="0">
                <a:solidFill>
                  <a:schemeClr val="bg1"/>
                </a:solidFill>
              </a:rPr>
              <a:t>“I do not write these things to shame you, but to admonish you as my beloved children. </a:t>
            </a:r>
            <a:r>
              <a:rPr lang="en-US" baseline="30000" smtClean="0">
                <a:solidFill>
                  <a:schemeClr val="bg1"/>
                </a:solidFill>
              </a:rPr>
              <a:t>15</a:t>
            </a:r>
            <a:r>
              <a:rPr lang="en-US" smtClean="0">
                <a:solidFill>
                  <a:schemeClr val="bg1"/>
                </a:solidFill>
              </a:rPr>
              <a:t> For if you were to have countless tutors in Christ, yet </a:t>
            </a:r>
            <a:r>
              <a:rPr lang="en-US" i="1" smtClean="0">
                <a:solidFill>
                  <a:schemeClr val="bg1"/>
                </a:solidFill>
              </a:rPr>
              <a:t>you would </a:t>
            </a:r>
            <a:r>
              <a:rPr lang="en-US" smtClean="0">
                <a:solidFill>
                  <a:schemeClr val="bg1"/>
                </a:solidFill>
              </a:rPr>
              <a:t>not </a:t>
            </a:r>
            <a:r>
              <a:rPr lang="en-US" i="1" smtClean="0">
                <a:solidFill>
                  <a:schemeClr val="bg1"/>
                </a:solidFill>
              </a:rPr>
              <a:t>have </a:t>
            </a:r>
            <a:r>
              <a:rPr lang="en-US" smtClean="0">
                <a:solidFill>
                  <a:schemeClr val="bg1"/>
                </a:solidFill>
              </a:rPr>
              <a:t>many fathers, for in Christ Jesus I became your father through the gospel.”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20638"/>
            <a:ext cx="8229600" cy="1143000"/>
          </a:xfrm>
        </p:spPr>
        <p:txBody>
          <a:bodyPr/>
          <a:lstStyle/>
          <a:p>
            <a:r>
              <a:rPr lang="en-US" sz="4000" smtClean="0">
                <a:solidFill>
                  <a:schemeClr val="bg1"/>
                </a:solidFill>
              </a:rPr>
              <a:t>Summary of Love Endures</a:t>
            </a:r>
          </a:p>
        </p:txBody>
      </p:sp>
      <p:sp>
        <p:nvSpPr>
          <p:cNvPr id="8195" name="Content Placeholder 2"/>
          <p:cNvSpPr>
            <a:spLocks noGrp="1"/>
          </p:cNvSpPr>
          <p:nvPr>
            <p:ph idx="1"/>
          </p:nvPr>
        </p:nvSpPr>
        <p:spPr>
          <a:xfrm>
            <a:off x="914400" y="1082675"/>
            <a:ext cx="8107363" cy="4525963"/>
          </a:xfrm>
        </p:spPr>
        <p:txBody>
          <a:bodyPr/>
          <a:lstStyle/>
          <a:p>
            <a:r>
              <a:rPr lang="en-US" b="1" smtClean="0">
                <a:solidFill>
                  <a:schemeClr val="bg1"/>
                </a:solidFill>
              </a:rPr>
              <a:t>In 1 Cor. 13:7, the key word is </a:t>
            </a:r>
            <a:r>
              <a:rPr lang="el-GR" b="1" smtClean="0">
                <a:solidFill>
                  <a:schemeClr val="bg1"/>
                </a:solidFill>
              </a:rPr>
              <a:t>πάντα</a:t>
            </a:r>
            <a:r>
              <a:rPr lang="en-US" b="1" smtClean="0">
                <a:solidFill>
                  <a:schemeClr val="bg1"/>
                </a:solidFill>
              </a:rPr>
              <a:t> (panta), which may be translated adverbially as “always” This is what love continually does. Thiselton (2000: 1056) notes that it basically means that love has no limits, and he argues that a negation best captures the idea: </a:t>
            </a:r>
            <a:br>
              <a:rPr lang="en-US" b="1" smtClean="0">
                <a:solidFill>
                  <a:schemeClr val="bg1"/>
                </a:solidFill>
              </a:rPr>
            </a:br>
            <a:r>
              <a:rPr lang="en-US" b="1" smtClean="0">
                <a:solidFill>
                  <a:schemeClr val="bg1"/>
                </a:solidFill>
              </a:rPr>
              <a:t>“Love never tires of support, never loses faith, never exhausts hope, never gives up.”</a:t>
            </a:r>
          </a:p>
          <a:p>
            <a:r>
              <a:rPr lang="en-US" smtClean="0">
                <a:solidFill>
                  <a:schemeClr val="bg1"/>
                </a:solidFill>
              </a:rPr>
              <a:t>David E. Garland, 1 Corinthians, 619.</a:t>
            </a:r>
          </a:p>
          <a:p>
            <a:endParaRPr lang="en-US"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solidFill>
                  <a:schemeClr val="bg1"/>
                </a:solidFill>
              </a:rPr>
              <a:t>Love Bears All Things</a:t>
            </a:r>
          </a:p>
        </p:txBody>
      </p:sp>
      <p:sp>
        <p:nvSpPr>
          <p:cNvPr id="9219" name="Content Placeholder 2"/>
          <p:cNvSpPr>
            <a:spLocks noGrp="1"/>
          </p:cNvSpPr>
          <p:nvPr>
            <p:ph idx="1"/>
          </p:nvPr>
        </p:nvSpPr>
        <p:spPr>
          <a:xfrm>
            <a:off x="935038" y="1600200"/>
            <a:ext cx="7751762" cy="4525963"/>
          </a:xfrm>
        </p:spPr>
        <p:txBody>
          <a:bodyPr/>
          <a:lstStyle/>
          <a:p>
            <a:r>
              <a:rPr lang="en-US" smtClean="0">
                <a:solidFill>
                  <a:schemeClr val="bg1"/>
                </a:solidFill>
              </a:rPr>
              <a:t>According to the BDAG lexicon, the Greek word for bear, </a:t>
            </a:r>
            <a:r>
              <a:rPr lang="el-GR" b="1" smtClean="0">
                <a:solidFill>
                  <a:schemeClr val="bg1"/>
                </a:solidFill>
              </a:rPr>
              <a:t>στέγω</a:t>
            </a:r>
            <a:r>
              <a:rPr lang="en-US" smtClean="0">
                <a:solidFill>
                  <a:schemeClr val="bg1"/>
                </a:solidFill>
              </a:rPr>
              <a:t>, generally meant to cover something so that water does not come in. </a:t>
            </a:r>
          </a:p>
          <a:p>
            <a:r>
              <a:rPr lang="en-US" smtClean="0">
                <a:solidFill>
                  <a:schemeClr val="bg1"/>
                </a:solidFill>
              </a:rPr>
              <a:t>Hence it can mean to pass over something in silence or to bear up under difficulties.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solidFill>
                  <a:schemeClr val="bg1"/>
                </a:solidFill>
              </a:rPr>
              <a:t>Love Bears All Things</a:t>
            </a:r>
          </a:p>
        </p:txBody>
      </p:sp>
      <p:sp>
        <p:nvSpPr>
          <p:cNvPr id="10243" name="Content Placeholder 2"/>
          <p:cNvSpPr>
            <a:spLocks noGrp="1"/>
          </p:cNvSpPr>
          <p:nvPr>
            <p:ph idx="1"/>
          </p:nvPr>
        </p:nvSpPr>
        <p:spPr>
          <a:xfrm>
            <a:off x="935038" y="1600200"/>
            <a:ext cx="7751762" cy="4525963"/>
          </a:xfrm>
        </p:spPr>
        <p:txBody>
          <a:bodyPr/>
          <a:lstStyle/>
          <a:p>
            <a:pPr marL="0" indent="0">
              <a:buFont typeface="Arial" charset="0"/>
              <a:buNone/>
            </a:pPr>
            <a:r>
              <a:rPr lang="en-US" smtClean="0">
                <a:solidFill>
                  <a:schemeClr val="bg1"/>
                </a:solidFill>
              </a:rPr>
              <a:t>"Marriage is three parts love and seven parts forgiveness of sin."</a:t>
            </a:r>
          </a:p>
          <a:p>
            <a:pPr marL="0" indent="0">
              <a:buFont typeface="Arial" charset="0"/>
              <a:buNone/>
            </a:pPr>
            <a:endParaRPr lang="en-US" smtClean="0">
              <a:solidFill>
                <a:schemeClr val="bg1"/>
              </a:solidFill>
            </a:endParaRPr>
          </a:p>
          <a:p>
            <a:pPr marL="0" indent="0">
              <a:buFont typeface="Arial" charset="0"/>
              <a:buNone/>
            </a:pPr>
            <a:r>
              <a:rPr lang="en-US" smtClean="0">
                <a:solidFill>
                  <a:schemeClr val="bg1"/>
                </a:solidFill>
              </a:rPr>
              <a:t> - Laozi, Chinese philosopher (ca. 6th century </a:t>
            </a:r>
            <a:br>
              <a:rPr lang="en-US" smtClean="0">
                <a:solidFill>
                  <a:schemeClr val="bg1"/>
                </a:solidFill>
              </a:rPr>
            </a:br>
            <a:r>
              <a:rPr lang="en-US" smtClean="0">
                <a:solidFill>
                  <a:schemeClr val="bg1"/>
                </a:solidFill>
              </a:rPr>
              <a:t>   BC)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1295</Words>
  <Application>Microsoft Macintosh PowerPoint</Application>
  <PresentationFormat>On-screen Show (4:3)</PresentationFormat>
  <Paragraphs>63</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MS PGothic</vt:lpstr>
      <vt:lpstr>Arial</vt:lpstr>
      <vt:lpstr>Tahoma</vt:lpstr>
      <vt:lpstr>Office Theme</vt:lpstr>
      <vt:lpstr>Slide 1</vt:lpstr>
      <vt:lpstr>Hebrew Word Hesed (or Chesed)</vt:lpstr>
      <vt:lpstr>1 Corinthians 13:7 (NASB)</vt:lpstr>
      <vt:lpstr>Love Endures (1 Corinthians 13:7)</vt:lpstr>
      <vt:lpstr>Relationship to Corinth</vt:lpstr>
      <vt:lpstr>1 Corinthians 4:14-15 (NASB)</vt:lpstr>
      <vt:lpstr>Summary of Love Endures</vt:lpstr>
      <vt:lpstr>Love Bears All Things</vt:lpstr>
      <vt:lpstr>Love Bears All Things</vt:lpstr>
      <vt:lpstr>Love Bears and Endures All Things</vt:lpstr>
      <vt:lpstr>Love Bears and Endures All Things</vt:lpstr>
      <vt:lpstr>Love Endures All Things</vt:lpstr>
      <vt:lpstr>Love Believes All Things </vt:lpstr>
      <vt:lpstr>Love Believes All Things</vt:lpstr>
      <vt:lpstr>Love Hopes All Things</vt:lpstr>
      <vt:lpstr>Love Hopes All Things</vt:lpstr>
      <vt:lpstr>Paul’s Hope for the Corinthians</vt:lpstr>
      <vt:lpstr>Love Endures</vt:lpstr>
      <vt:lpstr>Our Wedding Vows (Husband to Wife)</vt:lpstr>
      <vt:lpstr>Our Wedding Vows  (Wife to Husband)</vt:lpstr>
      <vt:lpstr>Application Activity (Husband to Wife)</vt:lpstr>
      <vt:lpstr>Application Activity (Wife to Husband)</vt:lpstr>
      <vt:lpstr>Application Activity for Church</vt:lpstr>
    </vt:vector>
  </TitlesOfParts>
  <Manager/>
  <Company>College of Biblical Studies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Lee Bouldin</dc:creator>
  <cp:keywords/>
  <dc:description/>
  <cp:lastModifiedBy>AV</cp:lastModifiedBy>
  <cp:revision>41</cp:revision>
  <dcterms:created xsi:type="dcterms:W3CDTF">2012-01-30T21:55:47Z</dcterms:created>
  <dcterms:modified xsi:type="dcterms:W3CDTF">2015-03-08T16:01:33Z</dcterms:modified>
  <cp:category/>
</cp:coreProperties>
</file>