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773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B26A4-F72F-4858-BA75-3EF3B9EE4EBA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96C82-9590-4F70-B85C-F9CF8F3CD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9A58-27B6-4E68-AF6A-B0087F7213E5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3088-7A75-4B3E-8B57-2080831D6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612855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9A58-27B6-4E68-AF6A-B0087F7213E5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3088-7A75-4B3E-8B57-2080831D6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93845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9A58-27B6-4E68-AF6A-B0087F7213E5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3088-7A75-4B3E-8B57-2080831D6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691498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9A58-27B6-4E68-AF6A-B0087F7213E5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3088-7A75-4B3E-8B57-2080831D6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48763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9A58-27B6-4E68-AF6A-B0087F7213E5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3088-7A75-4B3E-8B57-2080831D6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70003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9A58-27B6-4E68-AF6A-B0087F7213E5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3088-7A75-4B3E-8B57-2080831D6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9092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9A58-27B6-4E68-AF6A-B0087F7213E5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3088-7A75-4B3E-8B57-2080831D6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53428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9A58-27B6-4E68-AF6A-B0087F7213E5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3088-7A75-4B3E-8B57-2080831D6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52867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9A58-27B6-4E68-AF6A-B0087F7213E5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3088-7A75-4B3E-8B57-2080831D6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1360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9A58-27B6-4E68-AF6A-B0087F7213E5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3088-7A75-4B3E-8B57-2080831D6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1541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09A58-27B6-4E68-AF6A-B0087F7213E5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3088-7A75-4B3E-8B57-2080831D6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62566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09A58-27B6-4E68-AF6A-B0087F7213E5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03088-7A75-4B3E-8B57-2080831D6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026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3"/>
          <p:cNvSpPr txBox="1">
            <a:spLocks/>
          </p:cNvSpPr>
          <p:nvPr/>
        </p:nvSpPr>
        <p:spPr>
          <a:xfrm>
            <a:off x="0" y="3505200"/>
            <a:ext cx="7772400" cy="1546475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400" dirty="0" smtClean="0">
                <a:solidFill>
                  <a:srgbClr val="FFFFFF"/>
                </a:solidFill>
              </a:rPr>
              <a:t>James 2:18-26</a:t>
            </a:r>
            <a:endParaRPr lang="en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11626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</a:rPr>
              <a:t>What are these works?</a:t>
            </a:r>
          </a:p>
          <a:p>
            <a:pPr marL="914400" lvl="1" indent="-381000" rtl="0">
              <a:spcBef>
                <a:spcPts val="0"/>
              </a:spcBef>
              <a:buClr>
                <a:srgbClr val="FFFFFF"/>
              </a:buClr>
              <a:buSzPct val="80000"/>
              <a:buFont typeface="Courier New"/>
              <a:buChar char="o"/>
            </a:pPr>
            <a:r>
              <a:rPr lang="en">
                <a:solidFill>
                  <a:srgbClr val="FFFFFF"/>
                </a:solidFill>
              </a:rPr>
              <a:t>B</a:t>
            </a:r>
            <a:r>
              <a:rPr lang="en" sz="2400">
                <a:solidFill>
                  <a:srgbClr val="FFFFFF"/>
                </a:solidFill>
              </a:rPr>
              <a:t>roadly - worship, morality and ministry - IVP</a:t>
            </a:r>
          </a:p>
          <a:p>
            <a:pPr marL="914400" lvl="1" indent="-381000" rtl="0">
              <a:spcBef>
                <a:spcPts val="0"/>
              </a:spcBef>
              <a:buClr>
                <a:srgbClr val="FFFFFF"/>
              </a:buClr>
              <a:buSzPct val="80000"/>
              <a:buFont typeface="Courier New"/>
              <a:buChar char="o"/>
            </a:pPr>
            <a:r>
              <a:rPr lang="en">
                <a:solidFill>
                  <a:srgbClr val="FFFFFF"/>
                </a:solidFill>
              </a:rPr>
              <a:t>S</a:t>
            </a:r>
            <a:r>
              <a:rPr lang="en" sz="2400">
                <a:solidFill>
                  <a:srgbClr val="FFFFFF"/>
                </a:solidFill>
              </a:rPr>
              <a:t>pecifically - discipline/relationships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</a:rPr>
              <a:t>James says:</a:t>
            </a:r>
          </a:p>
          <a:p>
            <a:pPr marL="914400" lvl="1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" sz="2400">
                <a:solidFill>
                  <a:srgbClr val="FFFFFF"/>
                </a:solidFill>
              </a:rPr>
              <a:t>If you are saved you will work</a:t>
            </a:r>
          </a:p>
          <a:p>
            <a:pPr marL="914400" lvl="1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" sz="2400">
                <a:solidFill>
                  <a:srgbClr val="FFFFFF"/>
                </a:solidFill>
              </a:rPr>
              <a:t>I’m concerned about the people who claim faith but they are corpses</a:t>
            </a:r>
          </a:p>
          <a:p>
            <a:pPr marL="914400" lvl="1" indent="-381000" rtl="0">
              <a:spcBef>
                <a:spcPts val="0"/>
              </a:spcBef>
              <a:buClr>
                <a:srgbClr val="FFFFFF"/>
              </a:buClr>
              <a:buSzPct val="80000"/>
              <a:buFont typeface="Courier New"/>
              <a:buChar char="o"/>
            </a:pPr>
            <a:r>
              <a:rPr lang="en">
                <a:solidFill>
                  <a:srgbClr val="FFFFFF"/>
                </a:solidFill>
              </a:rPr>
              <a:t>D</a:t>
            </a:r>
            <a:r>
              <a:rPr lang="en" sz="2400">
                <a:solidFill>
                  <a:srgbClr val="FFFFFF"/>
                </a:solidFill>
              </a:rPr>
              <a:t>ead faith without life; no living reality</a:t>
            </a:r>
          </a:p>
          <a:p>
            <a:pPr marL="457200" lvl="0" indent="-3810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</a:rPr>
              <a:t>“The grace that does not change my life cannot change my soul.”- Spurgeon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dirty="0">
                <a:solidFill>
                  <a:srgbClr val="FFFFFF"/>
                </a:solidFill>
              </a:rPr>
              <a:t>Mayor Annise Parker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dirty="0">
                <a:solidFill>
                  <a:srgbClr val="FFFFFF"/>
                </a:solidFill>
              </a:rPr>
              <a:t>Steve Riggle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dirty="0">
                <a:solidFill>
                  <a:srgbClr val="FFFFFF"/>
                </a:solidFill>
              </a:rPr>
              <a:t>David Welch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dirty="0">
                <a:solidFill>
                  <a:srgbClr val="FFFFFF"/>
                </a:solidFill>
              </a:rPr>
              <a:t>Khan Huynh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dirty="0">
                <a:solidFill>
                  <a:srgbClr val="FFFFFF"/>
                </a:solidFill>
              </a:rPr>
              <a:t>Magda Hermida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dirty="0">
                <a:solidFill>
                  <a:srgbClr val="FFFFFF"/>
                </a:solidFill>
              </a:rPr>
              <a:t>Hernan Castano</a:t>
            </a:r>
          </a:p>
          <a:p>
            <a:pPr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8767"/>
            <a:ext cx="8229600" cy="6399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James 2:18-20</a:t>
            </a:r>
          </a:p>
          <a:p>
            <a:pPr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" sz="1800" b="1">
                <a:solidFill>
                  <a:srgbClr val="FFFFFF"/>
                </a:solidFill>
              </a:rPr>
              <a:t>18</a:t>
            </a:r>
            <a:r>
              <a:rPr lang="en" b="1">
                <a:solidFill>
                  <a:srgbClr val="FFFFFF"/>
                </a:solidFill>
              </a:rPr>
              <a:t> </a:t>
            </a:r>
            <a:r>
              <a:rPr lang="en">
                <a:solidFill>
                  <a:srgbClr val="FFFFFF"/>
                </a:solidFill>
              </a:rPr>
              <a:t>But someone may </a:t>
            </a:r>
            <a:r>
              <a:rPr lang="en" i="1">
                <a:solidFill>
                  <a:srgbClr val="FFFFFF"/>
                </a:solidFill>
              </a:rPr>
              <a:t>well</a:t>
            </a:r>
            <a:r>
              <a:rPr lang="en">
                <a:solidFill>
                  <a:srgbClr val="FFFFFF"/>
                </a:solidFill>
              </a:rPr>
              <a:t> say, “You have faith and I have works; show me your faith without the works, and I will show you my faith by my works.” </a:t>
            </a:r>
            <a:r>
              <a:rPr lang="en" sz="1800" b="1">
                <a:solidFill>
                  <a:srgbClr val="FFFFFF"/>
                </a:solidFill>
              </a:rPr>
              <a:t>19 </a:t>
            </a:r>
            <a:r>
              <a:rPr lang="en">
                <a:solidFill>
                  <a:srgbClr val="FFFFFF"/>
                </a:solidFill>
              </a:rPr>
              <a:t>You believe that God is one. You do well; the demons also believe, and shudder. </a:t>
            </a:r>
            <a:r>
              <a:rPr lang="en" sz="1800" b="1">
                <a:solidFill>
                  <a:srgbClr val="FFFFFF"/>
                </a:solidFill>
              </a:rPr>
              <a:t>20</a:t>
            </a:r>
            <a:r>
              <a:rPr lang="en" b="1">
                <a:solidFill>
                  <a:srgbClr val="FFFFFF"/>
                </a:solidFill>
              </a:rPr>
              <a:t> </a:t>
            </a:r>
            <a:r>
              <a:rPr lang="en">
                <a:solidFill>
                  <a:srgbClr val="FFFFFF"/>
                </a:solidFill>
              </a:rPr>
              <a:t>But are you willing to recognize, you foolish fellow, that faith without works is useless?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</a:rPr>
              <a:t>James challenges us to inspect our faith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</a:rPr>
              <a:t>I say “I have faith”</a:t>
            </a:r>
          </a:p>
          <a:p>
            <a:pPr marL="457200" lvl="0" indent="-3810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</a:rPr>
              <a:t>James says, “I can’t see your faith but I can see your works; show me your works!”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</a:rPr>
              <a:t>v. 20 - what do demons believe?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</a:rPr>
              <a:t>That there is a God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</a:rPr>
              <a:t>That there is one God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</a:rPr>
              <a:t>That God should be feared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</a:rPr>
              <a:t>Any belief system that affirms the facts of the Bible about God but doesn’t affect a heart change/life change</a:t>
            </a:r>
          </a:p>
          <a:p>
            <a:pPr marL="457200" lvl="0" indent="-3810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</a:rPr>
              <a:t>An understanding of Jesus without an affection for Jesus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07400"/>
            <a:ext cx="8229600" cy="646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 b="1">
                <a:solidFill>
                  <a:srgbClr val="FFFFFF"/>
                </a:solidFill>
              </a:rPr>
              <a:t>James 2:20-26</a:t>
            </a:r>
          </a:p>
          <a:p>
            <a:pPr rtl="0">
              <a:spcBef>
                <a:spcPts val="0"/>
              </a:spcBef>
              <a:buNone/>
            </a:pPr>
            <a:endParaRPr sz="190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" sz="1400" b="1">
                <a:solidFill>
                  <a:srgbClr val="FFFFFF"/>
                </a:solidFill>
              </a:rPr>
              <a:t>20</a:t>
            </a:r>
            <a:r>
              <a:rPr lang="en" sz="1900" b="1">
                <a:solidFill>
                  <a:srgbClr val="FFFFFF"/>
                </a:solidFill>
              </a:rPr>
              <a:t> </a:t>
            </a:r>
            <a:r>
              <a:rPr lang="en" sz="19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But are you willing to recognize, you foolish fellow, that faith without works is useless? </a:t>
            </a:r>
            <a:r>
              <a:rPr lang="en" sz="1400" b="1">
                <a:solidFill>
                  <a:srgbClr val="FFFFFF"/>
                </a:solidFill>
              </a:rPr>
              <a:t>21 </a:t>
            </a:r>
            <a:r>
              <a:rPr lang="en" sz="19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Was not Abraham our father justified by works when he offered up Isaac his son on the altar? </a:t>
            </a:r>
            <a:r>
              <a:rPr lang="en" sz="1400" b="1">
                <a:solidFill>
                  <a:srgbClr val="FFFFFF"/>
                </a:solidFill>
              </a:rPr>
              <a:t>22 </a:t>
            </a:r>
            <a:r>
              <a:rPr lang="en" sz="19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You see that faith was working with his works, and as a result of the works, faith was perfected;</a:t>
            </a:r>
            <a:r>
              <a:rPr lang="en" sz="1400" b="1">
                <a:solidFill>
                  <a:srgbClr val="FFFFFF"/>
                </a:solidFill>
              </a:rPr>
              <a:t>23</a:t>
            </a:r>
            <a:r>
              <a:rPr lang="en" sz="1900" b="1">
                <a:solidFill>
                  <a:srgbClr val="FFFFFF"/>
                </a:solidFill>
              </a:rPr>
              <a:t> </a:t>
            </a:r>
            <a:r>
              <a:rPr lang="en" sz="19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and the Scripture was fulfilled which says, “</a:t>
            </a:r>
            <a:r>
              <a:rPr lang="en" sz="1900" cap="small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And Abraham believed God, and it was reckoned to him as righteousness</a:t>
            </a:r>
            <a:r>
              <a:rPr lang="en" sz="19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,” and he was called the friend of God. </a:t>
            </a:r>
            <a:r>
              <a:rPr lang="en" sz="1400" b="1">
                <a:solidFill>
                  <a:srgbClr val="FFFFFF"/>
                </a:solidFill>
              </a:rPr>
              <a:t>24 </a:t>
            </a:r>
            <a:r>
              <a:rPr lang="en" sz="19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You see that a man is justified by works and not by faith alone. </a:t>
            </a:r>
            <a:r>
              <a:rPr lang="en" sz="1400" b="1">
                <a:solidFill>
                  <a:srgbClr val="FFFFFF"/>
                </a:solidFill>
              </a:rPr>
              <a:t>25</a:t>
            </a:r>
            <a:r>
              <a:rPr lang="en" sz="1900" b="1">
                <a:solidFill>
                  <a:srgbClr val="FFFFFF"/>
                </a:solidFill>
              </a:rPr>
              <a:t> </a:t>
            </a:r>
            <a:r>
              <a:rPr lang="en" sz="19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 the same way, was not Rahab the harlot also justified by works when she received the messengers and sent them out by another way? </a:t>
            </a:r>
            <a:r>
              <a:rPr lang="en" sz="1400" b="1">
                <a:solidFill>
                  <a:srgbClr val="FFFFFF"/>
                </a:solidFill>
              </a:rPr>
              <a:t>26 </a:t>
            </a:r>
            <a:r>
              <a:rPr lang="en" sz="19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For just as the body without </a:t>
            </a:r>
            <a:r>
              <a:rPr lang="en" sz="1900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the</a:t>
            </a:r>
            <a:r>
              <a:rPr lang="en" sz="19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spirit is dead, so also faith without works is dead.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</a:rPr>
              <a:t>To clarify faith and works, James gives 3 illustrations: a Jew, a Gentile, a dead body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</a:rPr>
              <a:t>We are made righteous by faith through the works of Christ on the cross</a:t>
            </a:r>
          </a:p>
          <a:p>
            <a:pPr marL="914400" lvl="1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" sz="2400">
                <a:solidFill>
                  <a:srgbClr val="FFFFFF"/>
                </a:solidFill>
              </a:rPr>
              <a:t>2 Cor. 5:21; 1 Cor. 1:30; Phil. 3:9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</a:rPr>
              <a:t>We work out our faith as evidence &amp; to form and shape us</a:t>
            </a:r>
          </a:p>
          <a:p>
            <a:pPr marL="914400" lvl="1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" sz="2400">
                <a:solidFill>
                  <a:srgbClr val="FFFFFF"/>
                </a:solidFill>
              </a:rPr>
              <a:t>Phil. 2:13; 2 Cor. 5:9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</a:rPr>
              <a:t>Abraham’s timeline:</a:t>
            </a:r>
          </a:p>
          <a:p>
            <a:pPr marL="914400" lvl="1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" sz="2400">
                <a:solidFill>
                  <a:srgbClr val="FFFFFF"/>
                </a:solidFill>
              </a:rPr>
              <a:t>Gen. 15:6 - saved by faith</a:t>
            </a:r>
          </a:p>
          <a:p>
            <a:pPr marL="914400" lvl="1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" sz="2400">
                <a:solidFill>
                  <a:srgbClr val="FFFFFF"/>
                </a:solidFill>
              </a:rPr>
              <a:t>Gen. 22 - “justified” by faith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</a:rPr>
              <a:t>James and Paul are showing different facets of faith:</a:t>
            </a:r>
          </a:p>
          <a:p>
            <a:pPr marL="914400" lvl="1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" sz="2400">
                <a:solidFill>
                  <a:srgbClr val="FFFFFF"/>
                </a:solidFill>
              </a:rPr>
              <a:t>Paul - unto salvation            James - leading to works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</a:rPr>
              <a:t>And different facets of justification:</a:t>
            </a:r>
          </a:p>
          <a:p>
            <a:pPr marL="914400" lvl="1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" sz="2400">
                <a:solidFill>
                  <a:srgbClr val="FFFFFF"/>
                </a:solidFill>
              </a:rPr>
              <a:t>Paul - unto salvation                                          James - a proof or working out of salvation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196700"/>
            <a:ext cx="8229600" cy="529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</a:rPr>
              <a:t>James isn’t confronting how to get to heaven; he’s confronting the fat middle of Christianity - those who profess and don’t do</a:t>
            </a:r>
          </a:p>
          <a:p>
            <a:pPr marL="914400" lvl="1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" sz="2400">
                <a:solidFill>
                  <a:srgbClr val="FFFFFF"/>
                </a:solidFill>
              </a:rPr>
              <a:t>Cultural Christians- 25%</a:t>
            </a:r>
          </a:p>
          <a:p>
            <a:pPr marL="914400" lvl="1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" sz="2400">
                <a:solidFill>
                  <a:srgbClr val="FFFFFF"/>
                </a:solidFill>
              </a:rPr>
              <a:t>Congregational Christians- 25%</a:t>
            </a:r>
          </a:p>
          <a:p>
            <a:pPr marL="914400" lvl="1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" sz="2400">
                <a:solidFill>
                  <a:srgbClr val="FFFFFF"/>
                </a:solidFill>
              </a:rPr>
              <a:t>Convictional Christians- 25%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</a:rPr>
              <a:t>“The ‘squishy middle’ is collapsing while convictional Christians are staying relatively steady.”- Stetzer</a:t>
            </a:r>
          </a:p>
          <a:p>
            <a:pPr marL="457200" lvl="0" indent="-3810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</a:rPr>
              <a:t>No one needs 1 and 2!!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</a:rPr>
              <a:t>Are we preaching works/do?</a:t>
            </a:r>
          </a:p>
          <a:p>
            <a:pPr marL="914400" lvl="1" indent="-381000" rtl="0">
              <a:spcBef>
                <a:spcPts val="0"/>
              </a:spcBef>
              <a:buClr>
                <a:srgbClr val="FFFFFF"/>
              </a:buClr>
              <a:buSzPct val="80000"/>
              <a:buFont typeface="Courier New"/>
              <a:buChar char="o"/>
            </a:pPr>
            <a:r>
              <a:rPr lang="en">
                <a:solidFill>
                  <a:srgbClr val="FFFFFF"/>
                </a:solidFill>
              </a:rPr>
              <a:t>Y</a:t>
            </a:r>
            <a:r>
              <a:rPr lang="en" sz="2400">
                <a:solidFill>
                  <a:srgbClr val="FFFFFF"/>
                </a:solidFill>
              </a:rPr>
              <a:t>es - to the degree that my works flow from and show my love for Jesus (John 14:15)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</a:rPr>
              <a:t>We must divorce from the idea of doing good works to earn God’s love/salvation</a:t>
            </a:r>
          </a:p>
          <a:p>
            <a:pPr marL="457200" lvl="0" indent="-3810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</a:rPr>
              <a:t>Think of it as continuing the works of Jesus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.3.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8.3.14</Template>
  <TotalTime>34</TotalTime>
  <Words>631</Words>
  <Application>Microsoft Macintosh PowerPoint</Application>
  <PresentationFormat>On-screen Show (4:3)</PresentationFormat>
  <Paragraphs>52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8.3.14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Faith Perseveres James 1:12-18</dc:title>
  <dc:creator>Dad</dc:creator>
  <cp:lastModifiedBy>AV</cp:lastModifiedBy>
  <cp:revision>12</cp:revision>
  <dcterms:created xsi:type="dcterms:W3CDTF">2014-10-04T11:49:50Z</dcterms:created>
  <dcterms:modified xsi:type="dcterms:W3CDTF">2014-10-19T14:59:33Z</dcterms:modified>
</cp:coreProperties>
</file>